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Marcellus"/>
      <p:regular r:id="rId30"/>
    </p:embeddedFont>
    <p:embeddedFont>
      <p:font typeface="Fira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5" roundtripDataSignature="AMtx7milzrxs+8sN3mfTcqSj+3B1SwnB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89EE57-D3B3-4FAE-B9A6-0436663DBF8E}">
  <a:tblStyle styleId="{E789EE57-D3B3-4FAE-B9A6-0436663DBF8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regular.fntdata"/><Relationship Id="rId30" Type="http://schemas.openxmlformats.org/officeDocument/2006/relationships/font" Target="fonts/Marcellus-regular.fntdata"/><Relationship Id="rId11" Type="http://schemas.openxmlformats.org/officeDocument/2006/relationships/slide" Target="slides/slide5.xml"/><Relationship Id="rId33" Type="http://schemas.openxmlformats.org/officeDocument/2006/relationships/font" Target="fonts/FiraSans-italic.fntdata"/><Relationship Id="rId10" Type="http://schemas.openxmlformats.org/officeDocument/2006/relationships/slide" Target="slides/slide4.xml"/><Relationship Id="rId32" Type="http://schemas.openxmlformats.org/officeDocument/2006/relationships/font" Target="fonts/FiraSans-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Fira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6e64cf2163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36e64cf2163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e64cf2163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36e64cf2163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99fdd2416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699fdd2416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99fdd2416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699fdd241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99fdd2416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699fdd241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99fdd2416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3699fdd241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e7b56167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36e7b56167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ff18e6c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5ff18e6c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dfd6c550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6dfd6c55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778ee906c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8778ee906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8778ee906c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38778ee906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8778ee906c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38778ee906c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ff18e6c2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5ff18e6c2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dfd6c550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36dfd6c550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699fdd241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3699fdd2416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4912aa8f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14912aa8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e64cf216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6e64cf216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e64cf2163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6e64cf216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699fdd2416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3699fdd2416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6e64cf2163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36e64cf2163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A42530"/>
              </a:buClr>
              <a:buSzPts val="6000"/>
              <a:buFont typeface="Marcellus"/>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rgbClr val="4D4D4C"/>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90000"/>
              </a:lnSpc>
              <a:spcBef>
                <a:spcPts val="500"/>
              </a:spcBef>
              <a:spcAft>
                <a:spcPts val="0"/>
              </a:spcAft>
              <a:buClr>
                <a:srgbClr val="4D4D4C"/>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90000"/>
              </a:lnSpc>
              <a:spcBef>
                <a:spcPts val="500"/>
              </a:spcBef>
              <a:spcAft>
                <a:spcPts val="0"/>
              </a:spcAft>
              <a:buClr>
                <a:srgbClr val="4D4D4C"/>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90000"/>
              </a:lnSpc>
              <a:spcBef>
                <a:spcPts val="5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90000"/>
              </a:lnSpc>
              <a:spcBef>
                <a:spcPts val="5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5"/>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5"/>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5"/>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4"/>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14"/>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10"/>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10"/>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10"/>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10"/>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 name="Shape 22"/>
        <p:cNvGrpSpPr/>
        <p:nvPr/>
      </p:nvGrpSpPr>
      <p:grpSpPr>
        <a:xfrm>
          <a:off x="0" y="0"/>
          <a:ext cx="0" cy="0"/>
          <a:chOff x="0" y="0"/>
          <a:chExt cx="0" cy="0"/>
        </a:xfrm>
      </p:grpSpPr>
      <p:sp>
        <p:nvSpPr>
          <p:cNvPr id="23" name="Google Shape;23;p12"/>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3200"/>
              <a:buFont typeface="Marcellus"/>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4D4D4C"/>
              </a:buClr>
              <a:buSzPts val="3200"/>
              <a:buFont typeface="Arial"/>
              <a:buChar char="•"/>
              <a:defRPr b="0" i="0" sz="3200" u="none" cap="none" strike="noStrike">
                <a:solidFill>
                  <a:srgbClr val="000000"/>
                </a:solidFill>
                <a:latin typeface="Arial"/>
                <a:ea typeface="Arial"/>
                <a:cs typeface="Arial"/>
                <a:sym typeface="Arial"/>
              </a:defRPr>
            </a:lvl1pPr>
            <a:lvl2pPr indent="-406400" lvl="1" marL="914400" marR="0" rtl="0" algn="l">
              <a:lnSpc>
                <a:spcPct val="90000"/>
              </a:lnSpc>
              <a:spcBef>
                <a:spcPts val="500"/>
              </a:spcBef>
              <a:spcAft>
                <a:spcPts val="0"/>
              </a:spcAft>
              <a:buClr>
                <a:srgbClr val="4D4D4C"/>
              </a:buClr>
              <a:buSzPts val="2800"/>
              <a:buFont typeface="Arial"/>
              <a:buChar char="•"/>
              <a:defRPr b="0" i="0" sz="2800" u="none" cap="none" strike="noStrike">
                <a:solidFill>
                  <a:srgbClr val="000000"/>
                </a:solidFill>
                <a:latin typeface="Arial"/>
                <a:ea typeface="Arial"/>
                <a:cs typeface="Arial"/>
                <a:sym typeface="Arial"/>
              </a:defRPr>
            </a:lvl2pPr>
            <a:lvl3pPr indent="-381000" lvl="2" marL="1371600" marR="0" rtl="0" algn="l">
              <a:lnSpc>
                <a:spcPct val="90000"/>
              </a:lnSpc>
              <a:spcBef>
                <a:spcPts val="500"/>
              </a:spcBef>
              <a:spcAft>
                <a:spcPts val="0"/>
              </a:spcAft>
              <a:buClr>
                <a:srgbClr val="4D4D4C"/>
              </a:buClr>
              <a:buSzPts val="2400"/>
              <a:buFont typeface="Arial"/>
              <a:buChar char="•"/>
              <a:defRPr b="0" i="0" sz="2400" u="none" cap="none" strike="noStrike">
                <a:solidFill>
                  <a:srgbClr val="000000"/>
                </a:solidFill>
                <a:latin typeface="Arial"/>
                <a:ea typeface="Arial"/>
                <a:cs typeface="Arial"/>
                <a:sym typeface="Arial"/>
              </a:defRPr>
            </a:lvl3pPr>
            <a:lvl4pPr indent="-355600" lvl="3" marL="1828800" marR="0" rtl="0" algn="l">
              <a:lnSpc>
                <a:spcPct val="90000"/>
              </a:lnSpc>
              <a:spcBef>
                <a:spcPts val="500"/>
              </a:spcBef>
              <a:spcAft>
                <a:spcPts val="0"/>
              </a:spcAft>
              <a:buClr>
                <a:srgbClr val="4D4D4C"/>
              </a:buClr>
              <a:buSzPts val="2000"/>
              <a:buFont typeface="Arial"/>
              <a:buChar char="•"/>
              <a:defRPr b="0" i="0" sz="2000" u="none" cap="none" strike="noStrike">
                <a:solidFill>
                  <a:srgbClr val="000000"/>
                </a:solidFill>
                <a:latin typeface="Arial"/>
                <a:ea typeface="Arial"/>
                <a:cs typeface="Arial"/>
                <a:sym typeface="Arial"/>
              </a:defRPr>
            </a:lvl4pPr>
            <a:lvl5pPr indent="-355600" lvl="4" marL="2286000" marR="0" rtl="0" algn="l">
              <a:lnSpc>
                <a:spcPct val="90000"/>
              </a:lnSpc>
              <a:spcBef>
                <a:spcPts val="500"/>
              </a:spcBef>
              <a:spcAft>
                <a:spcPts val="0"/>
              </a:spcAft>
              <a:buClr>
                <a:srgbClr val="4D4D4C"/>
              </a:buClr>
              <a:buSzPts val="2000"/>
              <a:buFont typeface="Arial"/>
              <a:buChar char="•"/>
              <a:defRPr b="0" i="0" sz="2000" u="none" cap="none" strike="noStrike">
                <a:solidFill>
                  <a:srgbClr val="000000"/>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9pPr>
          </a:lstStyle>
          <a:p/>
        </p:txBody>
      </p:sp>
      <p:sp>
        <p:nvSpPr>
          <p:cNvPr id="25" name="Google Shape;25;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26" name="Google Shape;26;p12"/>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12"/>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12"/>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13"/>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3200"/>
              <a:buFont typeface="Marcellus"/>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13"/>
          <p:cNvSpPr/>
          <p:nvPr>
            <p:ph idx="2" type="pic"/>
          </p:nvPr>
        </p:nvSpPr>
        <p:spPr>
          <a:xfrm>
            <a:off x="5183188" y="987425"/>
            <a:ext cx="6172200" cy="4873625"/>
          </a:xfrm>
          <a:prstGeom prst="rect">
            <a:avLst/>
          </a:prstGeom>
          <a:noFill/>
          <a:ln>
            <a:noFill/>
          </a:ln>
        </p:spPr>
      </p:sp>
      <p:sp>
        <p:nvSpPr>
          <p:cNvPr id="32" name="Google Shape;32;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33" name="Google Shape;33;p13"/>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 name="Google Shape;34;p13"/>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13"/>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6"/>
          <p:cNvSpPr/>
          <p:nvPr/>
        </p:nvSpPr>
        <p:spPr>
          <a:xfrm>
            <a:off x="0" y="5680472"/>
            <a:ext cx="838200" cy="1190779"/>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6"/>
          <p:cNvSpPr/>
          <p:nvPr/>
        </p:nvSpPr>
        <p:spPr>
          <a:xfrm>
            <a:off x="838199" y="6356350"/>
            <a:ext cx="9331411" cy="51490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ra Sans"/>
              <a:ea typeface="Fira Sans"/>
              <a:cs typeface="Fira Sans"/>
              <a:sym typeface="Fira Sans"/>
            </a:endParaRPr>
          </a:p>
        </p:txBody>
      </p:sp>
      <p:sp>
        <p:nvSpPr>
          <p:cNvPr id="39" name="Google Shape;39;p6"/>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 name="Google Shape;41;p6"/>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6"/>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6"/>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7"/>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 name="Google Shape;47;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7"/>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7"/>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7"/>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6000"/>
              <a:buFont typeface="Marcellus"/>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54" name="Google Shape;54;p8"/>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8"/>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8"/>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9"/>
          <p:cNvSpPr txBox="1"/>
          <p:nvPr>
            <p:ph type="title"/>
          </p:nvPr>
        </p:nvSpPr>
        <p:spPr>
          <a:xfrm>
            <a:off x="839788" y="866776"/>
            <a:ext cx="10515600" cy="82391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60" name="Google Shape;60;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 name="Google Shape;61;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62" name="Google Shape;62;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 name="Google Shape;63;p9"/>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9"/>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9"/>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1"/>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11"/>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1"/>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p:nvPr/>
        </p:nvSpPr>
        <p:spPr>
          <a:xfrm>
            <a:off x="0" y="6080760"/>
            <a:ext cx="838200" cy="79049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 name="Google Shape;7;p4"/>
          <p:cNvSpPr/>
          <p:nvPr/>
        </p:nvSpPr>
        <p:spPr>
          <a:xfrm>
            <a:off x="10169610" y="6356350"/>
            <a:ext cx="2022390" cy="514900"/>
          </a:xfrm>
          <a:prstGeom prst="rect">
            <a:avLst/>
          </a:prstGeom>
          <a:solidFill>
            <a:srgbClr val="D922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 name="Google Shape;8;p4"/>
          <p:cNvSpPr/>
          <p:nvPr/>
        </p:nvSpPr>
        <p:spPr>
          <a:xfrm>
            <a:off x="838199" y="6356350"/>
            <a:ext cx="9331411" cy="51490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ra Sans"/>
              <a:ea typeface="Fira Sans"/>
              <a:cs typeface="Fira Sans"/>
              <a:sym typeface="Fira Sans"/>
            </a:endParaRPr>
          </a:p>
        </p:txBody>
      </p:sp>
      <p:pic>
        <p:nvPicPr>
          <p:cNvPr descr="Graphical user interface, text, application&#10;&#10;Description automatically generated" id="9" name="Google Shape;9;p4"/>
          <p:cNvPicPr preferRelativeResize="0"/>
          <p:nvPr/>
        </p:nvPicPr>
        <p:blipFill rotWithShape="1">
          <a:blip r:embed="rId1">
            <a:alphaModFix/>
          </a:blip>
          <a:srcRect b="0" l="0" r="0" t="0"/>
          <a:stretch/>
        </p:blipFill>
        <p:spPr>
          <a:xfrm>
            <a:off x="11018520" y="387803"/>
            <a:ext cx="728472" cy="539609"/>
          </a:xfrm>
          <a:prstGeom prst="rect">
            <a:avLst/>
          </a:prstGeom>
          <a:noFill/>
          <a:ln>
            <a:noFill/>
          </a:ln>
        </p:spPr>
      </p:pic>
      <p:pic>
        <p:nvPicPr>
          <p:cNvPr descr="C:\Users\ISLAB\Downloads\KJSCE\K J Somaiya College of Engineering.png" id="10" name="Google Shape;10;p4"/>
          <p:cNvPicPr preferRelativeResize="0"/>
          <p:nvPr/>
        </p:nvPicPr>
        <p:blipFill rotWithShape="1">
          <a:blip r:embed="rId2">
            <a:alphaModFix/>
          </a:blip>
          <a:srcRect b="0" l="0" r="0" t="0"/>
          <a:stretch/>
        </p:blipFill>
        <p:spPr>
          <a:xfrm>
            <a:off x="419100" y="387803"/>
            <a:ext cx="1981200" cy="647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ctrTitle"/>
          </p:nvPr>
        </p:nvSpPr>
        <p:spPr>
          <a:xfrm>
            <a:off x="2376075" y="364175"/>
            <a:ext cx="8391300" cy="968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rPr b="1" lang="en-US" sz="3209">
                <a:solidFill>
                  <a:srgbClr val="C00000"/>
                </a:solidFill>
                <a:latin typeface="Marcellus"/>
                <a:ea typeface="Marcellus"/>
                <a:cs typeface="Marcellus"/>
                <a:sym typeface="Marcellus"/>
              </a:rPr>
              <a:t>Automated Caption Generation for </a:t>
            </a:r>
            <a:r>
              <a:rPr b="1" lang="en-US" sz="3209">
                <a:solidFill>
                  <a:srgbClr val="C00000"/>
                </a:solidFill>
                <a:latin typeface="Marcellus"/>
                <a:ea typeface="Marcellus"/>
                <a:cs typeface="Marcellus"/>
                <a:sym typeface="Marcellus"/>
              </a:rPr>
              <a:t>Jewellery</a:t>
            </a:r>
            <a:r>
              <a:rPr b="1" lang="en-US" sz="3209">
                <a:solidFill>
                  <a:srgbClr val="C00000"/>
                </a:solidFill>
                <a:latin typeface="Marcellus"/>
                <a:ea typeface="Marcellus"/>
                <a:cs typeface="Marcellus"/>
                <a:sym typeface="Marcellus"/>
              </a:rPr>
              <a:t> Images using Deep Learning</a:t>
            </a:r>
            <a:endParaRPr b="1" sz="3209">
              <a:solidFill>
                <a:srgbClr val="C00000"/>
              </a:solidFill>
              <a:latin typeface="Marcellus"/>
              <a:ea typeface="Marcellus"/>
              <a:cs typeface="Marcellus"/>
              <a:sym typeface="Marcellus"/>
            </a:endParaRPr>
          </a:p>
        </p:txBody>
      </p:sp>
      <p:sp>
        <p:nvSpPr>
          <p:cNvPr id="81" name="Google Shape;81;p2"/>
          <p:cNvSpPr txBox="1"/>
          <p:nvPr>
            <p:ph idx="1" type="subTitle"/>
          </p:nvPr>
        </p:nvSpPr>
        <p:spPr>
          <a:xfrm>
            <a:off x="492717" y="1433752"/>
            <a:ext cx="12109200" cy="720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None/>
            </a:pPr>
            <a:r>
              <a:rPr lang="en-US">
                <a:solidFill>
                  <a:schemeClr val="dk1"/>
                </a:solidFill>
                <a:latin typeface="Marcellus"/>
                <a:ea typeface="Marcellus"/>
                <a:cs typeface="Marcellus"/>
                <a:sym typeface="Marcellus"/>
              </a:rPr>
              <a:t>Department of Information Technology</a:t>
            </a:r>
            <a:endParaRPr>
              <a:latin typeface="Marcellus"/>
              <a:ea typeface="Marcellus"/>
              <a:cs typeface="Marcellus"/>
              <a:sym typeface="Marcellus"/>
            </a:endParaRPr>
          </a:p>
        </p:txBody>
      </p:sp>
      <p:pic>
        <p:nvPicPr>
          <p:cNvPr id="82" name="Google Shape;82;p2"/>
          <p:cNvPicPr preferRelativeResize="0"/>
          <p:nvPr/>
        </p:nvPicPr>
        <p:blipFill rotWithShape="1">
          <a:blip r:embed="rId3">
            <a:alphaModFix/>
          </a:blip>
          <a:srcRect b="0" l="0" r="0" t="0"/>
          <a:stretch/>
        </p:blipFill>
        <p:spPr>
          <a:xfrm>
            <a:off x="35518" y="2274354"/>
            <a:ext cx="6052457" cy="3512457"/>
          </a:xfrm>
          <a:prstGeom prst="rect">
            <a:avLst/>
          </a:prstGeom>
          <a:noFill/>
          <a:ln>
            <a:noFill/>
          </a:ln>
        </p:spPr>
      </p:pic>
      <p:pic>
        <p:nvPicPr>
          <p:cNvPr id="83" name="Google Shape;83;p2"/>
          <p:cNvPicPr preferRelativeResize="0"/>
          <p:nvPr/>
        </p:nvPicPr>
        <p:blipFill rotWithShape="1">
          <a:blip r:embed="rId4">
            <a:alphaModFix/>
          </a:blip>
          <a:srcRect b="0" l="0" r="59220" t="0"/>
          <a:stretch/>
        </p:blipFill>
        <p:spPr>
          <a:xfrm rot="-5400000">
            <a:off x="7424061" y="1000149"/>
            <a:ext cx="3512457" cy="6023426"/>
          </a:xfrm>
          <a:prstGeom prst="rect">
            <a:avLst/>
          </a:prstGeom>
          <a:noFill/>
          <a:ln>
            <a:noFill/>
          </a:ln>
        </p:spPr>
      </p:pic>
      <p:sp>
        <p:nvSpPr>
          <p:cNvPr id="84" name="Google Shape;84;p2"/>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6e64cf2163_0_89"/>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61" name="Google Shape;161;g36e64cf2163_0_8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62" name="Google Shape;162;g36e64cf2163_0_89"/>
          <p:cNvGraphicFramePr/>
          <p:nvPr/>
        </p:nvGraphicFramePr>
        <p:xfrm>
          <a:off x="198850" y="1704975"/>
          <a:ext cx="3000000" cy="3000000"/>
        </p:xfrm>
        <a:graphic>
          <a:graphicData uri="http://schemas.openxmlformats.org/drawingml/2006/table">
            <a:tbl>
              <a:tblPr>
                <a:noFill/>
                <a:tableStyleId>{E789EE57-D3B3-4FAE-B9A6-0436663DBF8E}</a:tableStyleId>
              </a:tblPr>
              <a:tblGrid>
                <a:gridCol w="994000"/>
                <a:gridCol w="2307825"/>
                <a:gridCol w="2102175"/>
                <a:gridCol w="1690900"/>
                <a:gridCol w="1805125"/>
                <a:gridCol w="994000"/>
                <a:gridCol w="994000"/>
                <a:gridCol w="994000"/>
              </a:tblGrid>
              <a:tr h="1696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YOLO-based system for ring and earring detection in smart shops.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Trained and validated a YOLO-based object detector on a custom dataset of rings and earrings for real-time monitoring in smart shop surveillance systems.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customized dataset containing rings and earrings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real-time, accurate detection with strong mAP and localization metrics.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Enables real-time </a:t>
                      </a:r>
                      <a:r>
                        <a:rPr lang="en-US" sz="700"/>
                        <a:t>jewellery</a:t>
                      </a:r>
                      <a:r>
                        <a:rPr lang="en-US" sz="700" u="none" cap="none" strike="noStrike"/>
                        <a:t> monitoring in smart shops with high accuracy using a lightweight, efficient YOLO architecture.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only two </a:t>
                      </a:r>
                      <a:r>
                        <a:rPr lang="en-US" sz="700"/>
                        <a:t>jewellery</a:t>
                      </a:r>
                      <a:r>
                        <a:rPr lang="en-US" sz="700" u="none" cap="none" strike="noStrike"/>
                        <a:t> classes (rings and earrings)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May require retraining for different store layouts or lighting conditions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Surveys DL models, datasets, and edge suitability.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Reviewed and compared deep learning-based object detection models using benchmark datasets, evaluation metrics, and backbone architectures, including lightweight models for edge deployment.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specific dataset used; it’s a survey paper reviewing existing models and benchmarks.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Compared detectors using mAP, FPS, and parameters for accuracy and efficiency.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Covers modern object detection models, benchmark datasets, and metrics, with insights on lightweight models and performance comparisons.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Lacks original experiments, relies solely on literature analysis, and may miss post-2021 advancements.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4667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Compares CNN and transformer models for object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Conducted a comparative analysis of CNN and transformer architectures for object detection, focusing on design, performance, and attention mechanisms.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Literature review; no dataset used.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Provided literature-based insights without experimental metrics or validation.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Provides a thorough overview of CNN and transformer-based detectors, highlighting the shift to attention models and outlining emerging research trends.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Purely literature-based without experimental validation, lacks quantitative benchmarks, and may miss the latest transformer model developments.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63" name="Google Shape;163;g36e64cf2163_0_89"/>
          <p:cNvSpPr txBox="1"/>
          <p:nvPr>
            <p:ph type="title"/>
          </p:nvPr>
        </p:nvSpPr>
        <p:spPr>
          <a:xfrm>
            <a:off x="2859900" y="981075"/>
            <a:ext cx="7227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General Object Detection and Tracking</a:t>
            </a:r>
            <a:endParaRPr sz="3100">
              <a:solidFill>
                <a:schemeClr val="dk1"/>
              </a:solidFill>
              <a:latin typeface="Marcellus"/>
              <a:ea typeface="Marcellus"/>
              <a:cs typeface="Marcellus"/>
              <a:sym typeface="Marcellu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6e64cf2163_0_103"/>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69" name="Google Shape;169;g36e64cf2163_0_103"/>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70" name="Google Shape;170;g36e64cf2163_0_103"/>
          <p:cNvGraphicFramePr/>
          <p:nvPr/>
        </p:nvGraphicFramePr>
        <p:xfrm>
          <a:off x="198850" y="1781175"/>
          <a:ext cx="3000000" cy="3000000"/>
        </p:xfrm>
        <a:graphic>
          <a:graphicData uri="http://schemas.openxmlformats.org/drawingml/2006/table">
            <a:tbl>
              <a:tblPr>
                <a:noFill/>
                <a:tableStyleId>{E789EE57-D3B3-4FAE-B9A6-0436663DBF8E}</a:tableStyleId>
              </a:tblPr>
              <a:tblGrid>
                <a:gridCol w="988600"/>
                <a:gridCol w="2295325"/>
                <a:gridCol w="2090800"/>
                <a:gridCol w="1681725"/>
                <a:gridCol w="1795350"/>
                <a:gridCol w="988600"/>
                <a:gridCol w="988600"/>
                <a:gridCol w="988600"/>
              </a:tblGrid>
              <a:tr h="19830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1696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CNN-RF model for gemstone ID using curated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CNN for feature extraction from gemstone images and integrated a Random Forest classifier for final classification, trained on a 6265-image dataset with a 70:30 split.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 of 6,265 gemstone images with 70:30 train-test split.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strong classification accuracy for effective gemstone identification.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Combines strengths of deep learning and traditional ML</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Works well on a moderate-sized dataset</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Applicable to geological and mineralogical domains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Accuracy (~74.76%) leaves room for improvement</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Performance may degrade on unseen gemstone types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dataset diversity may affect generalization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663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CNN-LSTM with LIBS to classify </a:t>
                      </a:r>
                      <a:r>
                        <a:rPr lang="en-US" sz="700"/>
                        <a:t>jewellery</a:t>
                      </a:r>
                      <a:r>
                        <a:rPr lang="en-US" sz="700" u="none" cap="none" strike="noStrike"/>
                        <a:t> rocks.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Applied CNN layers for feature extraction from LIBS data and LSTM layers for sequence modeling, with interpretability analysis and Lasso feature selection.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laser-induced breakdown spectroscopy (LIBS) data from different </a:t>
                      </a:r>
                      <a:r>
                        <a:rPr lang="en-US" sz="700"/>
                        <a:t>jewellery</a:t>
                      </a:r>
                      <a:r>
                        <a:rPr lang="en-US" sz="700" u="none" cap="none" strike="noStrike"/>
                        <a:t> rock samples.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accuracy in classifying </a:t>
                      </a:r>
                      <a:r>
                        <a:rPr lang="en-US" sz="700"/>
                        <a:t>jewellery</a:t>
                      </a:r>
                      <a:r>
                        <a:rPr lang="en-US" sz="700" u="none" cap="none" strike="noStrike"/>
                        <a:t> rocks using deep learning and LIBS.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Combines spectroscopy with interpretable deep learning</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High accuracy in classifying diverse </a:t>
                      </a:r>
                      <a:r>
                        <a:rPr lang="en-US" sz="700"/>
                        <a:t>jewellery</a:t>
                      </a:r>
                      <a:r>
                        <a:rPr lang="en-US" sz="700" u="none" cap="none" strike="noStrike"/>
                        <a:t> rock types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Provides layer-wise model interpretability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Requires specialized LIBS equipment</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May be limited to types of rocks studied</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Computationally intensive due to hybrid CNN-LSTM architecture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1" name="Google Shape;171;g36e64cf2163_0_103"/>
          <p:cNvSpPr txBox="1"/>
          <p:nvPr>
            <p:ph type="title"/>
          </p:nvPr>
        </p:nvSpPr>
        <p:spPr>
          <a:xfrm>
            <a:off x="2859900" y="1057275"/>
            <a:ext cx="7227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Gemstone and Material Classification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699fdd2416_0_149"/>
          <p:cNvSpPr txBox="1"/>
          <p:nvPr>
            <p:ph type="title"/>
          </p:nvPr>
        </p:nvSpPr>
        <p:spPr>
          <a:xfrm>
            <a:off x="2494813" y="1804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77" name="Google Shape;177;g3699fdd2416_0_14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78" name="Google Shape;178;g3699fdd2416_0_149"/>
          <p:cNvGraphicFramePr/>
          <p:nvPr/>
        </p:nvGraphicFramePr>
        <p:xfrm>
          <a:off x="198538" y="1800225"/>
          <a:ext cx="3000000" cy="3000000"/>
        </p:xfrm>
        <a:graphic>
          <a:graphicData uri="http://schemas.openxmlformats.org/drawingml/2006/table">
            <a:tbl>
              <a:tblPr>
                <a:noFill/>
                <a:tableStyleId>{E789EE57-D3B3-4FAE-B9A6-0436663DBF8E}</a:tableStyleId>
              </a:tblPr>
              <a:tblGrid>
                <a:gridCol w="984300"/>
                <a:gridCol w="2285325"/>
                <a:gridCol w="2081675"/>
                <a:gridCol w="1674400"/>
                <a:gridCol w="1787525"/>
                <a:gridCol w="984300"/>
                <a:gridCol w="984300"/>
                <a:gridCol w="984300"/>
              </a:tblGrid>
              <a:tr h="20875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6032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Explores how image captions enhance multimodal datasets for vision-language training.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synthetic captions from image captioning models and mixed them with raw web data, evaluating different strategies on a 128M image-text dataset.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large-scale web-scraped image-text datasets (128M and 1.28B pairs).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Outperformed prior filters on ImageNet, 38 tasks, Flickr, and MS-COCO.</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Improves dataset quality without sacrificing diversity</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Boosts performance across multiple benchmarks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Demonstrates scalable benefits on 1.28B image-text pairs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Synthetic captions may have limitations at very large scales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Standard captioning benchmarks don’t predict real training utility</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Image curation becomes increasingly critical with dataset size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[16]</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9" name="Google Shape;179;g3699fdd2416_0_149"/>
          <p:cNvSpPr txBox="1"/>
          <p:nvPr>
            <p:ph type="title"/>
          </p:nvPr>
        </p:nvSpPr>
        <p:spPr>
          <a:xfrm>
            <a:off x="4193550" y="1004875"/>
            <a:ext cx="3804900" cy="496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Image Captioning</a:t>
            </a:r>
            <a:endParaRPr sz="3100">
              <a:solidFill>
                <a:schemeClr val="dk1"/>
              </a:solidFill>
              <a:latin typeface="Marcellus"/>
              <a:ea typeface="Marcellus"/>
              <a:cs typeface="Marcellus"/>
              <a:sym typeface="Marcellu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699fdd2416_0_28"/>
          <p:cNvSpPr txBox="1"/>
          <p:nvPr>
            <p:ph type="title"/>
          </p:nvPr>
        </p:nvSpPr>
        <p:spPr>
          <a:xfrm>
            <a:off x="410550" y="998500"/>
            <a:ext cx="113709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800">
                <a:solidFill>
                  <a:srgbClr val="C00000"/>
                </a:solidFill>
                <a:latin typeface="Marcellus"/>
                <a:ea typeface="Marcellus"/>
                <a:cs typeface="Marcellus"/>
                <a:sym typeface="Marcellus"/>
              </a:rPr>
              <a:t>Outcomes of Background Work / Literature Survey</a:t>
            </a:r>
            <a:endParaRPr sz="3800">
              <a:solidFill>
                <a:srgbClr val="C00000"/>
              </a:solidFill>
              <a:latin typeface="Marcellus"/>
              <a:ea typeface="Marcellus"/>
              <a:cs typeface="Marcellus"/>
              <a:sym typeface="Marcellus"/>
            </a:endParaRPr>
          </a:p>
        </p:txBody>
      </p:sp>
      <p:sp>
        <p:nvSpPr>
          <p:cNvPr id="185" name="Google Shape;185;g3699fdd2416_0_28"/>
          <p:cNvSpPr txBox="1"/>
          <p:nvPr>
            <p:ph idx="12" type="sldNum"/>
          </p:nvPr>
        </p:nvSpPr>
        <p:spPr>
          <a:xfrm>
            <a:off x="102458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186" name="Google Shape;186;g3699fdd2416_0_28"/>
          <p:cNvSpPr txBox="1"/>
          <p:nvPr>
            <p:ph type="title"/>
          </p:nvPr>
        </p:nvSpPr>
        <p:spPr>
          <a:xfrm>
            <a:off x="768300" y="1981350"/>
            <a:ext cx="10655400" cy="4194900"/>
          </a:xfrm>
          <a:prstGeom prst="rect">
            <a:avLst/>
          </a:prstGeom>
          <a:noFill/>
          <a:ln>
            <a:noFill/>
          </a:ln>
        </p:spPr>
        <p:txBody>
          <a:bodyPr anchorCtr="0" anchor="t" bIns="45700" lIns="91425" spcFirstLastPara="1" rIns="91425" wrap="square" tIns="45700">
            <a:noAutofit/>
          </a:bodyPr>
          <a:lstStyle/>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Manual </a:t>
            </a:r>
            <a:r>
              <a:rPr lang="en-US" sz="2400">
                <a:solidFill>
                  <a:schemeClr val="dk1"/>
                </a:solidFill>
                <a:latin typeface="Marcellus"/>
                <a:ea typeface="Marcellus"/>
                <a:cs typeface="Marcellus"/>
                <a:sym typeface="Marcellus"/>
              </a:rPr>
              <a:t>jewellery</a:t>
            </a:r>
            <a:r>
              <a:rPr lang="en-US" sz="2400">
                <a:solidFill>
                  <a:schemeClr val="dk1"/>
                </a:solidFill>
                <a:latin typeface="Marcellus"/>
                <a:ea typeface="Marcellus"/>
                <a:cs typeface="Marcellus"/>
                <a:sym typeface="Marcellus"/>
              </a:rPr>
              <a:t> identification is slow and error-prone.</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Existing systems don’t provide detailed descriptions like metal colour, gemstone, etc.</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Deep Learning models can automate detection and generate meaningful captions for </a:t>
            </a:r>
            <a:r>
              <a:rPr lang="en-US" sz="2400">
                <a:solidFill>
                  <a:schemeClr val="dk1"/>
                </a:solidFill>
                <a:latin typeface="Marcellus"/>
                <a:ea typeface="Marcellus"/>
                <a:cs typeface="Marcellus"/>
                <a:sym typeface="Marcellus"/>
              </a:rPr>
              <a:t>jewellery</a:t>
            </a:r>
            <a:r>
              <a:rPr lang="en-US" sz="2400">
                <a:solidFill>
                  <a:schemeClr val="dk1"/>
                </a:solidFill>
                <a:latin typeface="Marcellus"/>
                <a:ea typeface="Marcellus"/>
                <a:cs typeface="Marcellus"/>
                <a:sym typeface="Marcellus"/>
              </a:rPr>
              <a:t>.</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AI can help preserve traditional </a:t>
            </a:r>
            <a:r>
              <a:rPr lang="en-US" sz="2400">
                <a:solidFill>
                  <a:schemeClr val="dk1"/>
                </a:solidFill>
                <a:latin typeface="Marcellus"/>
                <a:ea typeface="Marcellus"/>
                <a:cs typeface="Marcellus"/>
                <a:sym typeface="Marcellus"/>
              </a:rPr>
              <a:t>jewellery</a:t>
            </a:r>
            <a:r>
              <a:rPr lang="en-US" sz="2400">
                <a:solidFill>
                  <a:schemeClr val="dk1"/>
                </a:solidFill>
                <a:latin typeface="Marcellus"/>
                <a:ea typeface="Marcellus"/>
                <a:cs typeface="Marcellus"/>
                <a:sym typeface="Marcellus"/>
              </a:rPr>
              <a:t> by recognizing and describing cultural designs.</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Most models focus only on detection and ignore semantic understanding.</a:t>
            </a:r>
            <a:endParaRPr sz="2400">
              <a:solidFill>
                <a:schemeClr val="dk1"/>
              </a:solidFill>
              <a:latin typeface="Marcellus"/>
              <a:ea typeface="Marcellus"/>
              <a:cs typeface="Marcellus"/>
              <a:sym typeface="Marcellu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699fdd2416_0_33"/>
          <p:cNvSpPr txBox="1"/>
          <p:nvPr>
            <p:ph type="title"/>
          </p:nvPr>
        </p:nvSpPr>
        <p:spPr>
          <a:xfrm>
            <a:off x="2844375" y="496450"/>
            <a:ext cx="75711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800">
                <a:solidFill>
                  <a:srgbClr val="C00000"/>
                </a:solidFill>
                <a:latin typeface="Marcellus"/>
                <a:ea typeface="Marcellus"/>
                <a:cs typeface="Marcellus"/>
                <a:sym typeface="Marcellus"/>
              </a:rPr>
              <a:t>Scope - Functional Requirements</a:t>
            </a:r>
            <a:endParaRPr sz="3800">
              <a:solidFill>
                <a:srgbClr val="C00000"/>
              </a:solidFill>
              <a:latin typeface="Marcellus"/>
              <a:ea typeface="Marcellus"/>
              <a:cs typeface="Marcellus"/>
              <a:sym typeface="Marcellus"/>
            </a:endParaRPr>
          </a:p>
        </p:txBody>
      </p:sp>
      <p:sp>
        <p:nvSpPr>
          <p:cNvPr id="192" name="Google Shape;192;g3699fdd2416_0_33"/>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193" name="Google Shape;193;g3699fdd2416_0_33"/>
          <p:cNvSpPr txBox="1"/>
          <p:nvPr>
            <p:ph type="title"/>
          </p:nvPr>
        </p:nvSpPr>
        <p:spPr>
          <a:xfrm>
            <a:off x="1141650" y="1645075"/>
            <a:ext cx="9962700" cy="4198500"/>
          </a:xfrm>
          <a:prstGeom prst="rect">
            <a:avLst/>
          </a:prstGeom>
          <a:noFill/>
          <a:ln>
            <a:noFill/>
          </a:ln>
        </p:spPr>
        <p:txBody>
          <a:bodyPr anchorCtr="0" anchor="t" bIns="45700" lIns="91425" spcFirstLastPara="1" rIns="91425" wrap="square" tIns="45700">
            <a:noAutofit/>
          </a:bodyPr>
          <a:lstStyle/>
          <a:p>
            <a:pPr indent="-393700" lvl="0" marL="457200" rtl="0" algn="just">
              <a:lnSpc>
                <a:spcPct val="115000"/>
              </a:lnSpc>
              <a:spcBef>
                <a:spcPts val="1200"/>
              </a:spcBef>
              <a:spcAft>
                <a:spcPts val="0"/>
              </a:spcAft>
              <a:buClr>
                <a:schemeClr val="dk1"/>
              </a:buClr>
              <a:buSzPts val="2600"/>
              <a:buChar char="●"/>
            </a:pPr>
            <a:r>
              <a:rPr lang="en-US" sz="2600">
                <a:solidFill>
                  <a:schemeClr val="dk1"/>
                </a:solidFill>
                <a:latin typeface="Marcellus"/>
                <a:ea typeface="Marcellus"/>
                <a:cs typeface="Marcellus"/>
                <a:sym typeface="Marcellus"/>
              </a:rPr>
              <a:t>Accept input image of person wearing necklace or earrings</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Detect and identify necklaces and earrings in the image</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Generate captions detailing metal colour and gemstones</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Output structured descriptions and classifications for each detected item</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Provide a user interface for image upload and result display</a:t>
            </a:r>
            <a:endParaRPr sz="2600">
              <a:solidFill>
                <a:schemeClr val="dk1"/>
              </a:solidFill>
              <a:latin typeface="Marcellus"/>
              <a:ea typeface="Marcellus"/>
              <a:cs typeface="Marcellus"/>
              <a:sym typeface="Marcellu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699fdd2416_0_43"/>
          <p:cNvSpPr txBox="1"/>
          <p:nvPr>
            <p:ph type="title"/>
          </p:nvPr>
        </p:nvSpPr>
        <p:spPr>
          <a:xfrm>
            <a:off x="2483700" y="402550"/>
            <a:ext cx="8276100" cy="833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500">
                <a:solidFill>
                  <a:srgbClr val="C00000"/>
                </a:solidFill>
                <a:latin typeface="Marcellus"/>
                <a:ea typeface="Marcellus"/>
                <a:cs typeface="Marcellus"/>
                <a:sym typeface="Marcellus"/>
              </a:rPr>
              <a:t>Scope - Non-Functional Requirements</a:t>
            </a:r>
            <a:endParaRPr sz="3500">
              <a:solidFill>
                <a:srgbClr val="C00000"/>
              </a:solidFill>
              <a:latin typeface="Marcellus"/>
              <a:ea typeface="Marcellus"/>
              <a:cs typeface="Marcellus"/>
              <a:sym typeface="Marcellus"/>
            </a:endParaRPr>
          </a:p>
        </p:txBody>
      </p:sp>
      <p:sp>
        <p:nvSpPr>
          <p:cNvPr id="199" name="Google Shape;199;g3699fdd2416_0_43"/>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00" name="Google Shape;200;g3699fdd2416_0_43"/>
          <p:cNvSpPr txBox="1"/>
          <p:nvPr>
            <p:ph type="title"/>
          </p:nvPr>
        </p:nvSpPr>
        <p:spPr>
          <a:xfrm>
            <a:off x="533550" y="1329750"/>
            <a:ext cx="10743900" cy="4425300"/>
          </a:xfrm>
          <a:prstGeom prst="rect">
            <a:avLst/>
          </a:prstGeom>
          <a:noFill/>
          <a:ln>
            <a:noFill/>
          </a:ln>
        </p:spPr>
        <p:txBody>
          <a:bodyPr anchorCtr="0" anchor="t" bIns="45700" lIns="91425" spcFirstLastPara="1" rIns="91425" wrap="square" tIns="45700">
            <a:noAutofit/>
          </a:bodyPr>
          <a:lstStyle/>
          <a:p>
            <a:pPr indent="-393700" lvl="0" marL="457200" rtl="0" algn="just">
              <a:lnSpc>
                <a:spcPct val="115000"/>
              </a:lnSpc>
              <a:spcBef>
                <a:spcPts val="1200"/>
              </a:spcBef>
              <a:spcAft>
                <a:spcPts val="0"/>
              </a:spcAft>
              <a:buClr>
                <a:schemeClr val="dk1"/>
              </a:buClr>
              <a:buSzPts val="2600"/>
              <a:buChar char="●"/>
            </a:pPr>
            <a:r>
              <a:rPr b="1" lang="en-US" sz="2600">
                <a:solidFill>
                  <a:schemeClr val="dk1"/>
                </a:solidFill>
                <a:latin typeface="Marcellus"/>
                <a:ea typeface="Marcellus"/>
                <a:cs typeface="Marcellus"/>
                <a:sym typeface="Marcellus"/>
              </a:rPr>
              <a:t>Accuracy: </a:t>
            </a:r>
            <a:r>
              <a:rPr lang="en-US" sz="2600">
                <a:solidFill>
                  <a:schemeClr val="dk1"/>
                </a:solidFill>
                <a:latin typeface="Marcellus"/>
                <a:ea typeface="Marcellus"/>
                <a:cs typeface="Marcellus"/>
                <a:sym typeface="Marcellus"/>
              </a:rPr>
              <a:t>The system must accurately detect and classify </a:t>
            </a:r>
            <a:r>
              <a:rPr lang="en-US" sz="2600">
                <a:solidFill>
                  <a:schemeClr val="dk1"/>
                </a:solidFill>
                <a:latin typeface="Marcellus"/>
                <a:ea typeface="Marcellus"/>
                <a:cs typeface="Marcellus"/>
                <a:sym typeface="Marcellus"/>
              </a:rPr>
              <a:t>jewellery</a:t>
            </a:r>
            <a:r>
              <a:rPr lang="en-US" sz="2600">
                <a:solidFill>
                  <a:schemeClr val="dk1"/>
                </a:solidFill>
                <a:latin typeface="Marcellus"/>
                <a:ea typeface="Marcellus"/>
                <a:cs typeface="Marcellus"/>
                <a:sym typeface="Marcellus"/>
              </a:rPr>
              <a:t> items with high precision. We achieved an accuracy of </a:t>
            </a:r>
            <a:r>
              <a:rPr b="1" lang="en-US" sz="2600">
                <a:solidFill>
                  <a:schemeClr val="dk1"/>
                </a:solidFill>
                <a:latin typeface="Marcellus"/>
                <a:ea typeface="Marcellus"/>
                <a:cs typeface="Marcellus"/>
                <a:sym typeface="Marcellus"/>
              </a:rPr>
              <a:t>99.35 %</a:t>
            </a:r>
            <a:r>
              <a:rPr lang="en-US" sz="2600">
                <a:solidFill>
                  <a:schemeClr val="dk1"/>
                </a:solidFill>
                <a:latin typeface="Marcellus"/>
                <a:ea typeface="Marcellus"/>
                <a:cs typeface="Marcellus"/>
                <a:sym typeface="Marcellus"/>
              </a:rPr>
              <a:t> for jewellery detection (earring/necklace) from the uploaded image.</a:t>
            </a:r>
            <a:endParaRPr sz="2600">
              <a:solidFill>
                <a:schemeClr val="dk1"/>
              </a:solidFill>
              <a:latin typeface="Marcellus"/>
              <a:ea typeface="Marcellus"/>
              <a:cs typeface="Marcellus"/>
              <a:sym typeface="Marcellus"/>
            </a:endParaRPr>
          </a:p>
          <a:p>
            <a:pPr indent="0" lvl="0" marL="0" rtl="0" algn="just">
              <a:lnSpc>
                <a:spcPct val="115000"/>
              </a:lnSpc>
              <a:spcBef>
                <a:spcPts val="1200"/>
              </a:spcBef>
              <a:spcAft>
                <a:spcPts val="0"/>
              </a:spcAft>
              <a:buNone/>
            </a:pPr>
            <a:r>
              <a:t/>
            </a:r>
            <a:endParaRPr sz="2600">
              <a:solidFill>
                <a:schemeClr val="dk1"/>
              </a:solidFill>
              <a:latin typeface="Marcellus"/>
              <a:ea typeface="Marcellus"/>
              <a:cs typeface="Marcellus"/>
              <a:sym typeface="Marcellus"/>
            </a:endParaRPr>
          </a:p>
          <a:p>
            <a:pPr indent="-393700" lvl="0" marL="457200" rtl="0" algn="l">
              <a:lnSpc>
                <a:spcPct val="115000"/>
              </a:lnSpc>
              <a:spcBef>
                <a:spcPts val="0"/>
              </a:spcBef>
              <a:spcAft>
                <a:spcPts val="0"/>
              </a:spcAft>
              <a:buClr>
                <a:schemeClr val="dk1"/>
              </a:buClr>
              <a:buSzPts val="2600"/>
              <a:buChar char="●"/>
            </a:pPr>
            <a:r>
              <a:rPr b="1" lang="en-US" sz="2600">
                <a:solidFill>
                  <a:schemeClr val="dk1"/>
                </a:solidFill>
                <a:latin typeface="Marcellus"/>
                <a:ea typeface="Marcellus"/>
                <a:cs typeface="Marcellus"/>
                <a:sym typeface="Marcellus"/>
              </a:rPr>
              <a:t>Performance: </a:t>
            </a:r>
            <a:r>
              <a:rPr lang="en-US" sz="2600">
                <a:solidFill>
                  <a:schemeClr val="dk1"/>
                </a:solidFill>
                <a:latin typeface="Marcellus"/>
                <a:ea typeface="Marcellus"/>
                <a:cs typeface="Marcellus"/>
                <a:sym typeface="Marcellus"/>
              </a:rPr>
              <a:t>The system should process images and deliver results promptly to ensure a smooth and efficient user experience.</a:t>
            </a:r>
            <a:endParaRPr sz="2600">
              <a:solidFill>
                <a:schemeClr val="dk1"/>
              </a:solidFill>
              <a:latin typeface="Marcellus"/>
              <a:ea typeface="Marcellus"/>
              <a:cs typeface="Marcellus"/>
              <a:sym typeface="Marcellus"/>
            </a:endParaRPr>
          </a:p>
          <a:p>
            <a:pPr indent="0" lvl="0" marL="0" rtl="0" algn="l">
              <a:lnSpc>
                <a:spcPct val="115000"/>
              </a:lnSpc>
              <a:spcBef>
                <a:spcPts val="0"/>
              </a:spcBef>
              <a:spcAft>
                <a:spcPts val="0"/>
              </a:spcAft>
              <a:buNone/>
            </a:pPr>
            <a:r>
              <a:t/>
            </a:r>
            <a:endParaRPr sz="2600">
              <a:solidFill>
                <a:schemeClr val="dk1"/>
              </a:solidFill>
              <a:latin typeface="Marcellus"/>
              <a:ea typeface="Marcellus"/>
              <a:cs typeface="Marcellus"/>
              <a:sym typeface="Marcellus"/>
            </a:endParaRPr>
          </a:p>
          <a:p>
            <a:pPr indent="-393700" lvl="0" marL="457200" rtl="0" algn="l">
              <a:lnSpc>
                <a:spcPct val="115000"/>
              </a:lnSpc>
              <a:spcBef>
                <a:spcPts val="0"/>
              </a:spcBef>
              <a:spcAft>
                <a:spcPts val="0"/>
              </a:spcAft>
              <a:buClr>
                <a:schemeClr val="dk1"/>
              </a:buClr>
              <a:buSzPts val="2600"/>
              <a:buChar char="●"/>
            </a:pPr>
            <a:r>
              <a:rPr b="1" lang="en-US" sz="2600">
                <a:solidFill>
                  <a:schemeClr val="dk1"/>
                </a:solidFill>
                <a:latin typeface="Marcellus"/>
                <a:ea typeface="Marcellus"/>
                <a:cs typeface="Marcellus"/>
                <a:sym typeface="Marcellus"/>
              </a:rPr>
              <a:t>Usability: </a:t>
            </a:r>
            <a:r>
              <a:rPr lang="en-US" sz="2600">
                <a:solidFill>
                  <a:schemeClr val="dk1"/>
                </a:solidFill>
                <a:latin typeface="Marcellus"/>
                <a:ea typeface="Marcellus"/>
                <a:cs typeface="Marcellus"/>
                <a:sym typeface="Marcellus"/>
              </a:rPr>
              <a:t>The interface should be simple and user-friendly for non-technical users like jewellers.</a:t>
            </a:r>
            <a:endParaRPr sz="2600">
              <a:solidFill>
                <a:schemeClr val="dk1"/>
              </a:solidFill>
              <a:latin typeface="Marcellus"/>
              <a:ea typeface="Marcellus"/>
              <a:cs typeface="Marcellus"/>
              <a:sym typeface="Marcellus"/>
            </a:endParaRPr>
          </a:p>
          <a:p>
            <a:pPr indent="0" lvl="0" marL="457200" rtl="0" algn="just">
              <a:lnSpc>
                <a:spcPct val="115000"/>
              </a:lnSpc>
              <a:spcBef>
                <a:spcPts val="1200"/>
              </a:spcBef>
              <a:spcAft>
                <a:spcPts val="0"/>
              </a:spcAft>
              <a:buClr>
                <a:schemeClr val="dk1"/>
              </a:buClr>
              <a:buSzPts val="1100"/>
              <a:buFont typeface="Arial"/>
              <a:buNone/>
            </a:pPr>
            <a:r>
              <a:t/>
            </a:r>
            <a:endParaRPr sz="2600">
              <a:solidFill>
                <a:schemeClr val="dk1"/>
              </a:solidFill>
              <a:latin typeface="Marcellus"/>
              <a:ea typeface="Marcellus"/>
              <a:cs typeface="Marcellus"/>
              <a:sym typeface="Marcellus"/>
            </a:endParaRPr>
          </a:p>
          <a:p>
            <a:pPr indent="0" lvl="0" marL="457200" rtl="0" algn="just">
              <a:lnSpc>
                <a:spcPct val="115000"/>
              </a:lnSpc>
              <a:spcBef>
                <a:spcPts val="1200"/>
              </a:spcBef>
              <a:spcAft>
                <a:spcPts val="1200"/>
              </a:spcAft>
              <a:buSzPts val="1800"/>
              <a:buNone/>
            </a:pPr>
            <a:r>
              <a:t/>
            </a:r>
            <a:endParaRPr b="1" sz="2600">
              <a:solidFill>
                <a:schemeClr val="dk1"/>
              </a:solidFill>
              <a:latin typeface="Marcellus"/>
              <a:ea typeface="Marcellus"/>
              <a:cs typeface="Marcellus"/>
              <a:sym typeface="Marcellu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6e7b56167a_0_8"/>
          <p:cNvSpPr txBox="1"/>
          <p:nvPr>
            <p:ph type="title"/>
          </p:nvPr>
        </p:nvSpPr>
        <p:spPr>
          <a:xfrm>
            <a:off x="1795050" y="524050"/>
            <a:ext cx="8601900" cy="710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42530"/>
              </a:buClr>
              <a:buSzPts val="3600"/>
              <a:buFont typeface="Marcellus"/>
              <a:buNone/>
            </a:pPr>
            <a:r>
              <a:rPr lang="en-US" sz="3800">
                <a:solidFill>
                  <a:srgbClr val="C00000"/>
                </a:solidFill>
                <a:latin typeface="Marcellus"/>
                <a:ea typeface="Marcellus"/>
                <a:cs typeface="Marcellus"/>
                <a:sym typeface="Marcellus"/>
              </a:rPr>
              <a:t>Technologies to be Used</a:t>
            </a:r>
            <a:endParaRPr sz="3800">
              <a:solidFill>
                <a:srgbClr val="C00000"/>
              </a:solidFill>
              <a:latin typeface="Marcellus"/>
              <a:ea typeface="Marcellus"/>
              <a:cs typeface="Marcellus"/>
              <a:sym typeface="Marcellus"/>
            </a:endParaRPr>
          </a:p>
        </p:txBody>
      </p:sp>
      <p:sp>
        <p:nvSpPr>
          <p:cNvPr id="206" name="Google Shape;206;g36e7b56167a_0_8"/>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07" name="Google Shape;207;g36e7b56167a_0_8"/>
          <p:cNvSpPr txBox="1"/>
          <p:nvPr/>
        </p:nvSpPr>
        <p:spPr>
          <a:xfrm>
            <a:off x="3286325" y="1615750"/>
            <a:ext cx="5519700" cy="429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2000"/>
              <a:buFont typeface="Arial"/>
              <a:buNone/>
            </a:pPr>
            <a:r>
              <a:rPr b="1" i="0" lang="en-US" sz="2000" u="none" cap="none" strike="noStrike">
                <a:solidFill>
                  <a:schemeClr val="dk1"/>
                </a:solidFill>
                <a:latin typeface="Marcellus"/>
                <a:ea typeface="Marcellus"/>
                <a:cs typeface="Marcellus"/>
                <a:sym typeface="Marcellus"/>
              </a:rPr>
              <a:t>Frontend UI</a:t>
            </a:r>
            <a:endParaRPr b="1" i="0" sz="2000" u="none" cap="none" strike="noStrike">
              <a:solidFill>
                <a:schemeClr val="dk1"/>
              </a:solidFill>
              <a:latin typeface="Marcellus"/>
              <a:ea typeface="Marcellus"/>
              <a:cs typeface="Marcellus"/>
              <a:sym typeface="Marcellus"/>
            </a:endParaRPr>
          </a:p>
          <a:p>
            <a:pPr indent="-355600" lvl="0" marL="457200" marR="0" rtl="0" algn="l">
              <a:lnSpc>
                <a:spcPct val="115000"/>
              </a:lnSpc>
              <a:spcBef>
                <a:spcPts val="0"/>
              </a:spcBef>
              <a:spcAft>
                <a:spcPts val="0"/>
              </a:spcAft>
              <a:buClr>
                <a:schemeClr val="dk1"/>
              </a:buClr>
              <a:buSzPts val="2000"/>
              <a:buFont typeface="Marcellus"/>
              <a:buChar char="●"/>
            </a:pPr>
            <a:r>
              <a:rPr b="1" i="0" lang="en-US" sz="2000" u="none" cap="none" strike="noStrike">
                <a:solidFill>
                  <a:schemeClr val="dk1"/>
                </a:solidFill>
                <a:latin typeface="Marcellus"/>
                <a:ea typeface="Marcellus"/>
                <a:cs typeface="Marcellus"/>
                <a:sym typeface="Marcellus"/>
              </a:rPr>
              <a:t>React framework for user interface</a:t>
            </a:r>
            <a:endParaRPr b="1" i="0" sz="2000" u="none" cap="none" strike="noStrike">
              <a:solidFill>
                <a:schemeClr val="dk1"/>
              </a:solidFill>
              <a:latin typeface="Marcellus"/>
              <a:ea typeface="Marcellus"/>
              <a:cs typeface="Marcellus"/>
              <a:sym typeface="Marcellus"/>
            </a:endParaRPr>
          </a:p>
          <a:p>
            <a:pPr indent="0" lvl="0" marL="0" marR="0" rtl="0" algn="l">
              <a:lnSpc>
                <a:spcPct val="115000"/>
              </a:lnSpc>
              <a:spcBef>
                <a:spcPts val="0"/>
              </a:spcBef>
              <a:spcAft>
                <a:spcPts val="0"/>
              </a:spcAft>
              <a:buNone/>
            </a:pPr>
            <a:r>
              <a:t/>
            </a:r>
            <a:endParaRPr b="1" sz="2000">
              <a:solidFill>
                <a:schemeClr val="dk1"/>
              </a:solidFill>
              <a:latin typeface="Marcellus"/>
              <a:ea typeface="Marcellus"/>
              <a:cs typeface="Marcellus"/>
              <a:sym typeface="Marcellus"/>
            </a:endParaRPr>
          </a:p>
          <a:p>
            <a:pPr indent="0" lvl="0" marL="0" rtl="0" algn="l">
              <a:lnSpc>
                <a:spcPct val="115000"/>
              </a:lnSpc>
              <a:spcBef>
                <a:spcPts val="1400"/>
              </a:spcBef>
              <a:spcAft>
                <a:spcPts val="0"/>
              </a:spcAft>
              <a:buClr>
                <a:schemeClr val="dk1"/>
              </a:buClr>
              <a:buSzPts val="1100"/>
              <a:buFont typeface="Arial"/>
              <a:buNone/>
            </a:pPr>
            <a:r>
              <a:rPr b="1" lang="en-US" sz="2000">
                <a:solidFill>
                  <a:schemeClr val="dk1"/>
                </a:solidFill>
                <a:latin typeface="Marcellus"/>
                <a:ea typeface="Marcellus"/>
                <a:cs typeface="Marcellus"/>
                <a:sym typeface="Marcellus"/>
              </a:rPr>
              <a:t>Detection &amp; Classification, Feature Extraction, Image Captioning</a:t>
            </a:r>
            <a:endParaRPr b="1"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Encoder : </a:t>
            </a:r>
            <a:r>
              <a:rPr lang="en-US" sz="2000">
                <a:solidFill>
                  <a:schemeClr val="dk1"/>
                </a:solidFill>
                <a:latin typeface="Marcellus"/>
                <a:ea typeface="Marcellus"/>
                <a:cs typeface="Marcellus"/>
                <a:sym typeface="Marcellus"/>
              </a:rPr>
              <a:t>VGG-16</a:t>
            </a:r>
            <a:endParaRPr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Decoder : </a:t>
            </a:r>
            <a:r>
              <a:rPr lang="en-US" sz="2000">
                <a:solidFill>
                  <a:schemeClr val="dk1"/>
                </a:solidFill>
                <a:latin typeface="Marcellus"/>
                <a:ea typeface="Marcellus"/>
                <a:cs typeface="Marcellus"/>
                <a:sym typeface="Marcellus"/>
              </a:rPr>
              <a:t>GRU</a:t>
            </a:r>
            <a:endParaRPr b="1" sz="2000">
              <a:solidFill>
                <a:schemeClr val="dk1"/>
              </a:solidFill>
              <a:latin typeface="Marcellus"/>
              <a:ea typeface="Marcellus"/>
              <a:cs typeface="Marcellus"/>
              <a:sym typeface="Marcellus"/>
            </a:endParaRPr>
          </a:p>
          <a:p>
            <a:pPr indent="0" lvl="0" marL="0" rtl="0" algn="l">
              <a:lnSpc>
                <a:spcPct val="115000"/>
              </a:lnSpc>
              <a:spcBef>
                <a:spcPts val="0"/>
              </a:spcBef>
              <a:spcAft>
                <a:spcPts val="0"/>
              </a:spcAft>
              <a:buNone/>
            </a:pPr>
            <a:r>
              <a:t/>
            </a:r>
            <a:endParaRPr b="1" sz="2000">
              <a:solidFill>
                <a:schemeClr val="dk1"/>
              </a:solidFill>
              <a:latin typeface="Marcellus"/>
              <a:ea typeface="Marcellus"/>
              <a:cs typeface="Marcellus"/>
              <a:sym typeface="Marcellus"/>
            </a:endParaRPr>
          </a:p>
        </p:txBody>
      </p:sp>
      <p:pic>
        <p:nvPicPr>
          <p:cNvPr id="208" name="Google Shape;208;g36e7b56167a_0_8"/>
          <p:cNvPicPr preferRelativeResize="0"/>
          <p:nvPr/>
        </p:nvPicPr>
        <p:blipFill rotWithShape="1">
          <a:blip r:embed="rId3">
            <a:alphaModFix/>
          </a:blip>
          <a:srcRect b="0" l="0" r="0" t="0"/>
          <a:stretch/>
        </p:blipFill>
        <p:spPr>
          <a:xfrm>
            <a:off x="1485701" y="1615750"/>
            <a:ext cx="1200400" cy="1093150"/>
          </a:xfrm>
          <a:prstGeom prst="rect">
            <a:avLst/>
          </a:prstGeom>
          <a:noFill/>
          <a:ln>
            <a:noFill/>
          </a:ln>
        </p:spPr>
      </p:pic>
      <p:pic>
        <p:nvPicPr>
          <p:cNvPr id="209" name="Google Shape;209;g36e7b56167a_0_8"/>
          <p:cNvPicPr preferRelativeResize="0"/>
          <p:nvPr/>
        </p:nvPicPr>
        <p:blipFill>
          <a:blip r:embed="rId4">
            <a:alphaModFix/>
          </a:blip>
          <a:stretch>
            <a:fillRect/>
          </a:stretch>
        </p:blipFill>
        <p:spPr>
          <a:xfrm rot="5400000">
            <a:off x="7250655" y="2623451"/>
            <a:ext cx="5561301" cy="136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5ff18e6c2c_0_0"/>
          <p:cNvSpPr txBox="1"/>
          <p:nvPr>
            <p:ph type="title"/>
          </p:nvPr>
        </p:nvSpPr>
        <p:spPr>
          <a:xfrm>
            <a:off x="3100525" y="1155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Overview Of Implementation</a:t>
            </a:r>
            <a:endParaRPr sz="3780">
              <a:solidFill>
                <a:srgbClr val="C00000"/>
              </a:solidFill>
              <a:latin typeface="Marcellus"/>
              <a:ea typeface="Marcellus"/>
              <a:cs typeface="Marcellus"/>
              <a:sym typeface="Marcellus"/>
            </a:endParaRPr>
          </a:p>
        </p:txBody>
      </p:sp>
      <p:sp>
        <p:nvSpPr>
          <p:cNvPr id="215" name="Google Shape;215;g25ff18e6c2c_0_0"/>
          <p:cNvSpPr txBox="1"/>
          <p:nvPr>
            <p:ph idx="1" type="body"/>
          </p:nvPr>
        </p:nvSpPr>
        <p:spPr>
          <a:xfrm>
            <a:off x="167275" y="1593863"/>
            <a:ext cx="6172200" cy="39057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000"/>
              </a:spcBef>
              <a:spcAft>
                <a:spcPts val="0"/>
              </a:spcAft>
              <a:buSzPts val="1600"/>
              <a:buNone/>
            </a:pPr>
            <a:r>
              <a:rPr lang="en-US" sz="2600">
                <a:latin typeface="Marcellus"/>
                <a:ea typeface="Marcellus"/>
                <a:cs typeface="Marcellus"/>
                <a:sym typeface="Marcellus"/>
              </a:rPr>
              <a:t>Flowchart showing the system workflow, beginning with an image uploaded by the user and moving through </a:t>
            </a:r>
            <a:r>
              <a:rPr lang="en-US" sz="2600">
                <a:latin typeface="Marcellus"/>
                <a:ea typeface="Marcellus"/>
                <a:cs typeface="Marcellus"/>
                <a:sym typeface="Marcellus"/>
              </a:rPr>
              <a:t>jewellery</a:t>
            </a:r>
            <a:r>
              <a:rPr lang="en-US" sz="2600">
                <a:latin typeface="Marcellus"/>
                <a:ea typeface="Marcellus"/>
                <a:cs typeface="Marcellus"/>
                <a:sym typeface="Marcellus"/>
              </a:rPr>
              <a:t> identification, type classification (such as necklace or earring), visual feature analysis, and automatic description generation, ending with result display and an optional retry step based on user feedback.</a:t>
            </a:r>
            <a:endParaRPr sz="2600">
              <a:latin typeface="Marcellus"/>
              <a:ea typeface="Marcellus"/>
              <a:cs typeface="Marcellus"/>
              <a:sym typeface="Marcellus"/>
            </a:endParaRPr>
          </a:p>
        </p:txBody>
      </p:sp>
      <p:sp>
        <p:nvSpPr>
          <p:cNvPr id="216" name="Google Shape;216;g25ff18e6c2c_0_0"/>
          <p:cNvSpPr txBox="1"/>
          <p:nvPr>
            <p:ph idx="12" type="sldNum"/>
          </p:nvPr>
        </p:nvSpPr>
        <p:spPr>
          <a:xfrm>
            <a:off x="10791635"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217" name="Google Shape;217;g25ff18e6c2c_0_0"/>
          <p:cNvPicPr preferRelativeResize="0"/>
          <p:nvPr/>
        </p:nvPicPr>
        <p:blipFill rotWithShape="1">
          <a:blip r:embed="rId3">
            <a:alphaModFix/>
          </a:blip>
          <a:srcRect b="19008" l="0" r="73837" t="35797"/>
          <a:stretch/>
        </p:blipFill>
        <p:spPr>
          <a:xfrm>
            <a:off x="7196000" y="718350"/>
            <a:ext cx="3351700" cy="56567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6dfd6c5503_0_0"/>
          <p:cNvSpPr txBox="1"/>
          <p:nvPr>
            <p:ph type="title"/>
          </p:nvPr>
        </p:nvSpPr>
        <p:spPr>
          <a:xfrm>
            <a:off x="2871925" y="1917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Overview Of Implementation</a:t>
            </a:r>
            <a:endParaRPr sz="3780">
              <a:solidFill>
                <a:srgbClr val="C00000"/>
              </a:solidFill>
              <a:latin typeface="Marcellus"/>
              <a:ea typeface="Marcellus"/>
              <a:cs typeface="Marcellus"/>
              <a:sym typeface="Marcellus"/>
            </a:endParaRPr>
          </a:p>
        </p:txBody>
      </p:sp>
      <p:sp>
        <p:nvSpPr>
          <p:cNvPr id="223" name="Google Shape;223;g36dfd6c5503_0_0"/>
          <p:cNvSpPr txBox="1"/>
          <p:nvPr>
            <p:ph idx="1" type="body"/>
          </p:nvPr>
        </p:nvSpPr>
        <p:spPr>
          <a:xfrm>
            <a:off x="3889525" y="1145275"/>
            <a:ext cx="8159400" cy="5061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b="1" lang="en-US" sz="2000">
                <a:solidFill>
                  <a:schemeClr val="dk1"/>
                </a:solidFill>
                <a:latin typeface="Marcellus"/>
                <a:ea typeface="Marcellus"/>
                <a:cs typeface="Marcellus"/>
                <a:sym typeface="Marcellus"/>
              </a:rPr>
              <a:t>Detect Jewellery &amp; </a:t>
            </a:r>
            <a:r>
              <a:rPr b="1" lang="en-US" sz="2000">
                <a:solidFill>
                  <a:schemeClr val="dk1"/>
                </a:solidFill>
                <a:latin typeface="Marcellus"/>
                <a:ea typeface="Marcellus"/>
                <a:cs typeface="Marcellus"/>
                <a:sym typeface="Marcellus"/>
              </a:rPr>
              <a:t>Feature Extraction:</a:t>
            </a:r>
            <a:endParaRPr b="1" sz="20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b="1" lang="en-US" sz="1800">
                <a:solidFill>
                  <a:schemeClr val="dk1"/>
                </a:solidFill>
                <a:latin typeface="Marcellus"/>
                <a:ea typeface="Marcellus"/>
                <a:cs typeface="Marcellus"/>
                <a:sym typeface="Marcellus"/>
              </a:rPr>
              <a:t>En</a:t>
            </a:r>
            <a:r>
              <a:rPr b="1" lang="en-US" sz="1800">
                <a:solidFill>
                  <a:schemeClr val="dk1"/>
                </a:solidFill>
                <a:latin typeface="Marcellus"/>
                <a:ea typeface="Marcellus"/>
                <a:cs typeface="Marcellus"/>
                <a:sym typeface="Marcellus"/>
              </a:rPr>
              <a:t>coder </a:t>
            </a:r>
            <a:r>
              <a:rPr lang="en-US" sz="1800">
                <a:solidFill>
                  <a:schemeClr val="dk1"/>
                </a:solidFill>
                <a:latin typeface="Marcellus"/>
                <a:ea typeface="Marcellus"/>
                <a:cs typeface="Marcellus"/>
                <a:sym typeface="Marcellus"/>
              </a:rPr>
              <a:t>→ VGG-16</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b="1" lang="en-US" sz="1800">
                <a:solidFill>
                  <a:schemeClr val="dk1"/>
                </a:solidFill>
                <a:latin typeface="Marcellus"/>
                <a:ea typeface="Marcellus"/>
                <a:cs typeface="Marcellus"/>
                <a:sym typeface="Marcellus"/>
              </a:rPr>
              <a:t>PyTorch 2.0+ &amp; Torchvision 0.15+</a:t>
            </a:r>
            <a:r>
              <a:rPr lang="en-US" sz="1800">
                <a:solidFill>
                  <a:schemeClr val="dk1"/>
                </a:solidFill>
                <a:latin typeface="Marcellus"/>
                <a:ea typeface="Marcellus"/>
                <a:cs typeface="Marcellus"/>
                <a:sym typeface="Marcellus"/>
              </a:rPr>
              <a:t> → Pretrained models to detect if uploaded image has earrings or necklace.</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Extract features like</a:t>
            </a:r>
            <a:r>
              <a:rPr lang="en-US" sz="1800">
                <a:solidFill>
                  <a:schemeClr val="dk1"/>
                </a:solidFill>
                <a:latin typeface="Marcellus"/>
                <a:ea typeface="Marcellus"/>
                <a:cs typeface="Marcellus"/>
                <a:sym typeface="Marcellus"/>
              </a:rPr>
              <a:t> Metal color, Gemstone presence.</a:t>
            </a:r>
            <a:endParaRPr sz="2100">
              <a:solidFill>
                <a:schemeClr val="dk1"/>
              </a:solidFill>
              <a:latin typeface="Marcellus"/>
              <a:ea typeface="Marcellus"/>
              <a:cs typeface="Marcellus"/>
              <a:sym typeface="Marcellus"/>
            </a:endParaRPr>
          </a:p>
          <a:p>
            <a:pPr indent="0" lvl="0" marL="457200" rtl="0" algn="l">
              <a:lnSpc>
                <a:spcPct val="150000"/>
              </a:lnSpc>
              <a:spcBef>
                <a:spcPts val="0"/>
              </a:spcBef>
              <a:spcAft>
                <a:spcPts val="0"/>
              </a:spcAft>
              <a:buNone/>
            </a:pPr>
            <a:r>
              <a:t/>
            </a:r>
            <a:endParaRPr sz="2100">
              <a:solidFill>
                <a:schemeClr val="dk1"/>
              </a:solidFill>
              <a:latin typeface="Marcellus"/>
              <a:ea typeface="Marcellus"/>
              <a:cs typeface="Marcellus"/>
              <a:sym typeface="Marcellus"/>
            </a:endParaRPr>
          </a:p>
          <a:p>
            <a:pPr indent="0" lvl="0" marL="0" rtl="0" algn="l">
              <a:lnSpc>
                <a:spcPct val="150000"/>
              </a:lnSpc>
              <a:spcBef>
                <a:spcPts val="0"/>
              </a:spcBef>
              <a:spcAft>
                <a:spcPts val="0"/>
              </a:spcAft>
              <a:buSzPts val="1100"/>
              <a:buNone/>
            </a:pPr>
            <a:r>
              <a:rPr b="1" lang="en-US" sz="2000">
                <a:solidFill>
                  <a:schemeClr val="dk1"/>
                </a:solidFill>
                <a:latin typeface="Marcellus"/>
                <a:ea typeface="Marcellus"/>
                <a:cs typeface="Marcellus"/>
                <a:sym typeface="Marcellus"/>
              </a:rPr>
              <a:t>Jewellery</a:t>
            </a:r>
            <a:r>
              <a:rPr b="1" lang="en-US" sz="2000">
                <a:solidFill>
                  <a:schemeClr val="dk1"/>
                </a:solidFill>
                <a:latin typeface="Marcellus"/>
                <a:ea typeface="Marcellus"/>
                <a:cs typeface="Marcellus"/>
                <a:sym typeface="Marcellus"/>
              </a:rPr>
              <a:t> Classification &amp; </a:t>
            </a:r>
            <a:r>
              <a:rPr b="1" lang="en-US" sz="2000">
                <a:solidFill>
                  <a:schemeClr val="dk1"/>
                </a:solidFill>
                <a:latin typeface="Marcellus"/>
                <a:ea typeface="Marcellus"/>
                <a:cs typeface="Marcellus"/>
                <a:sym typeface="Marcellus"/>
              </a:rPr>
              <a:t>Caption Generation:</a:t>
            </a:r>
            <a:endParaRPr b="1" sz="20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b="1" lang="en-US" sz="1800">
                <a:solidFill>
                  <a:schemeClr val="dk1"/>
                </a:solidFill>
                <a:latin typeface="Marcellus"/>
                <a:ea typeface="Marcellus"/>
                <a:cs typeface="Marcellus"/>
                <a:sym typeface="Marcellus"/>
              </a:rPr>
              <a:t>Decoder </a:t>
            </a:r>
            <a:r>
              <a:rPr lang="en-US" sz="1800">
                <a:solidFill>
                  <a:schemeClr val="dk1"/>
                </a:solidFill>
                <a:latin typeface="Marcellus"/>
                <a:ea typeface="Marcellus"/>
                <a:cs typeface="Marcellus"/>
                <a:sym typeface="Marcellus"/>
              </a:rPr>
              <a:t>→ Gated Recurrent Unit</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Labels jewellery as earring or necklace.</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Generates description of jewellery.</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Sample </a:t>
            </a:r>
            <a:r>
              <a:rPr lang="en-US" sz="1800">
                <a:solidFill>
                  <a:schemeClr val="dk1"/>
                </a:solidFill>
                <a:latin typeface="Marcellus"/>
                <a:ea typeface="Marcellus"/>
                <a:cs typeface="Marcellus"/>
                <a:sym typeface="Marcellus"/>
              </a:rPr>
              <a:t>Output: </a:t>
            </a:r>
            <a:r>
              <a:rPr i="1" lang="en-US" sz="1800">
                <a:solidFill>
                  <a:schemeClr val="dk1"/>
                </a:solidFill>
                <a:latin typeface="Marcellus"/>
                <a:ea typeface="Marcellus"/>
                <a:cs typeface="Marcellus"/>
                <a:sym typeface="Marcellus"/>
              </a:rPr>
              <a:t>“A round necklace with emerald green gemstones set in yellow gold.”</a:t>
            </a:r>
            <a:endParaRPr sz="1800">
              <a:solidFill>
                <a:schemeClr val="dk1"/>
              </a:solidFill>
              <a:latin typeface="Marcellus"/>
              <a:ea typeface="Marcellus"/>
              <a:cs typeface="Marcellus"/>
              <a:sym typeface="Marcellus"/>
            </a:endParaRPr>
          </a:p>
        </p:txBody>
      </p:sp>
      <p:sp>
        <p:nvSpPr>
          <p:cNvPr id="224" name="Google Shape;224;g36dfd6c5503_0_0"/>
          <p:cNvSpPr txBox="1"/>
          <p:nvPr>
            <p:ph idx="12" type="sldNum"/>
          </p:nvPr>
        </p:nvSpPr>
        <p:spPr>
          <a:xfrm>
            <a:off x="10791635"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25" name="Google Shape;225;g36dfd6c5503_0_0"/>
          <p:cNvSpPr/>
          <p:nvPr/>
        </p:nvSpPr>
        <p:spPr>
          <a:xfrm>
            <a:off x="710584" y="1683365"/>
            <a:ext cx="2525100" cy="95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Marcellus"/>
                <a:ea typeface="Marcellus"/>
                <a:cs typeface="Marcellus"/>
                <a:sym typeface="Marcellus"/>
              </a:rPr>
              <a:t>Detect Jewellery &amp;</a:t>
            </a:r>
            <a:br>
              <a:rPr lang="en-US" sz="1900">
                <a:latin typeface="Marcellus"/>
                <a:ea typeface="Marcellus"/>
                <a:cs typeface="Marcellus"/>
                <a:sym typeface="Marcellus"/>
              </a:rPr>
            </a:br>
            <a:r>
              <a:rPr lang="en-US" sz="1900">
                <a:latin typeface="Marcellus"/>
                <a:ea typeface="Marcellus"/>
                <a:cs typeface="Marcellus"/>
                <a:sym typeface="Marcellus"/>
              </a:rPr>
              <a:t>Feature Extraction</a:t>
            </a:r>
            <a:endParaRPr sz="1900">
              <a:latin typeface="Marcellus"/>
              <a:ea typeface="Marcellus"/>
              <a:cs typeface="Marcellus"/>
              <a:sym typeface="Marcellus"/>
            </a:endParaRPr>
          </a:p>
        </p:txBody>
      </p:sp>
      <p:sp>
        <p:nvSpPr>
          <p:cNvPr id="226" name="Google Shape;226;g36dfd6c5503_0_0"/>
          <p:cNvSpPr/>
          <p:nvPr/>
        </p:nvSpPr>
        <p:spPr>
          <a:xfrm>
            <a:off x="710580" y="4355730"/>
            <a:ext cx="2525100" cy="95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Marcellus"/>
                <a:ea typeface="Marcellus"/>
                <a:cs typeface="Marcellus"/>
                <a:sym typeface="Marcellus"/>
              </a:rPr>
              <a:t>Jewellery Classification &amp; Caption Generation</a:t>
            </a:r>
            <a:endParaRPr sz="1900">
              <a:latin typeface="Marcellus"/>
              <a:ea typeface="Marcellus"/>
              <a:cs typeface="Marcellus"/>
              <a:sym typeface="Marcellu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8778ee906c_0_11"/>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32" name="Google Shape;232;g38778ee906c_0_11"/>
          <p:cNvSpPr txBox="1"/>
          <p:nvPr>
            <p:ph type="title"/>
          </p:nvPr>
        </p:nvSpPr>
        <p:spPr>
          <a:xfrm>
            <a:off x="4295100" y="143075"/>
            <a:ext cx="36018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Dataset Details</a:t>
            </a:r>
            <a:endParaRPr sz="4000">
              <a:solidFill>
                <a:srgbClr val="C00000"/>
              </a:solidFill>
              <a:latin typeface="Marcellus"/>
              <a:ea typeface="Marcellus"/>
              <a:cs typeface="Marcellus"/>
              <a:sym typeface="Marcellus"/>
            </a:endParaRPr>
          </a:p>
        </p:txBody>
      </p:sp>
      <p:sp>
        <p:nvSpPr>
          <p:cNvPr id="233" name="Google Shape;233;g38778ee906c_0_11"/>
          <p:cNvSpPr txBox="1"/>
          <p:nvPr>
            <p:ph idx="1" type="body"/>
          </p:nvPr>
        </p:nvSpPr>
        <p:spPr>
          <a:xfrm>
            <a:off x="361325" y="1214975"/>
            <a:ext cx="11527200" cy="4724100"/>
          </a:xfrm>
          <a:prstGeom prst="rect">
            <a:avLst/>
          </a:prstGeom>
          <a:noFill/>
          <a:ln>
            <a:noFill/>
          </a:ln>
        </p:spPr>
        <p:txBody>
          <a:bodyPr anchorCtr="0" anchor="t" bIns="45700" lIns="91425" spcFirstLastPara="1" rIns="91425" wrap="square" tIns="45700">
            <a:noAutofit/>
          </a:bodyPr>
          <a:lstStyle/>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Sources: </a:t>
            </a:r>
            <a:r>
              <a:rPr lang="en-US" sz="2400">
                <a:solidFill>
                  <a:schemeClr val="dk1"/>
                </a:solidFill>
                <a:latin typeface="Marcellus"/>
                <a:ea typeface="Marcellus"/>
                <a:cs typeface="Marcellus"/>
                <a:sym typeface="Marcellus"/>
              </a:rPr>
              <a:t>The project combines two Hugging Face datasets:</a:t>
            </a:r>
            <a:endParaRPr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AI Tool Pool Jewelry Vision: </a:t>
            </a:r>
            <a:r>
              <a:rPr lang="en-US" sz="2400">
                <a:solidFill>
                  <a:schemeClr val="dk1"/>
                </a:solidFill>
                <a:latin typeface="Marcellus"/>
                <a:ea typeface="Marcellus"/>
                <a:cs typeface="Marcellus"/>
                <a:sym typeface="Marcellus"/>
              </a:rPr>
              <a:t>The primary source, providing over 5,000 images for our earring and necklace classification task.</a:t>
            </a:r>
            <a:endParaRPr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necklace: </a:t>
            </a:r>
            <a:r>
              <a:rPr lang="en-US" sz="2400">
                <a:solidFill>
                  <a:schemeClr val="dk1"/>
                </a:solidFill>
                <a:latin typeface="Marcellus"/>
                <a:ea typeface="Marcellus"/>
                <a:cs typeface="Marcellus"/>
                <a:sym typeface="Marcellus"/>
              </a:rPr>
              <a:t>A supplementary set of 21 images with detailed text descriptions for the captioning task.</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Final Training Set: </a:t>
            </a:r>
            <a:r>
              <a:rPr lang="en-US" sz="2400">
                <a:solidFill>
                  <a:schemeClr val="dk1"/>
                </a:solidFill>
                <a:latin typeface="Marcellus"/>
                <a:ea typeface="Marcellus"/>
                <a:cs typeface="Marcellus"/>
                <a:sym typeface="Marcellus"/>
              </a:rPr>
              <a:t>The sources were combined and augmented to create a final dataset of 30,936 images, consisting of 19,788 earrings and 11,148 necklaces.</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Structure: </a:t>
            </a:r>
            <a:r>
              <a:rPr lang="en-US" sz="2400">
                <a:solidFill>
                  <a:schemeClr val="dk1"/>
                </a:solidFill>
                <a:latin typeface="Marcellus"/>
                <a:ea typeface="Marcellus"/>
                <a:cs typeface="Marcellus"/>
                <a:sym typeface="Marcellus"/>
              </a:rPr>
              <a:t>The dataset is managed by a single image folder and a corresponding CSV file for all labels and metadata.</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Data Split: </a:t>
            </a:r>
            <a:r>
              <a:rPr lang="en-US" sz="2400">
                <a:solidFill>
                  <a:schemeClr val="dk1"/>
                </a:solidFill>
                <a:latin typeface="Marcellus"/>
                <a:ea typeface="Marcellus"/>
                <a:cs typeface="Marcellus"/>
                <a:sym typeface="Marcellus"/>
              </a:rPr>
              <a:t>It is programmatically split into an 80% training set and a 20% validation set.</a:t>
            </a:r>
            <a:endParaRPr sz="2400">
              <a:solidFill>
                <a:schemeClr val="dk1"/>
              </a:solidFill>
              <a:latin typeface="Marcellus"/>
              <a:ea typeface="Marcellus"/>
              <a:cs typeface="Marcellus"/>
              <a:sym typeface="Marcellu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ctrTitle"/>
          </p:nvPr>
        </p:nvSpPr>
        <p:spPr>
          <a:xfrm>
            <a:off x="2714875" y="472950"/>
            <a:ext cx="7702200" cy="88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rPr b="1" lang="en-US" sz="3209">
                <a:solidFill>
                  <a:srgbClr val="C00000"/>
                </a:solidFill>
                <a:latin typeface="Marcellus"/>
                <a:ea typeface="Marcellus"/>
                <a:cs typeface="Marcellus"/>
                <a:sym typeface="Marcellus"/>
              </a:rPr>
              <a:t>Automated Caption Generation for </a:t>
            </a:r>
            <a:r>
              <a:rPr b="1" lang="en-US" sz="3209">
                <a:solidFill>
                  <a:srgbClr val="C00000"/>
                </a:solidFill>
                <a:latin typeface="Marcellus"/>
                <a:ea typeface="Marcellus"/>
                <a:cs typeface="Marcellus"/>
                <a:sym typeface="Marcellus"/>
              </a:rPr>
              <a:t>Jewellery</a:t>
            </a:r>
            <a:r>
              <a:rPr b="1" lang="en-US" sz="3209">
                <a:solidFill>
                  <a:srgbClr val="C00000"/>
                </a:solidFill>
                <a:latin typeface="Marcellus"/>
                <a:ea typeface="Marcellus"/>
                <a:cs typeface="Marcellus"/>
                <a:sym typeface="Marcellus"/>
              </a:rPr>
              <a:t> Images using Deep Learning</a:t>
            </a:r>
            <a:endParaRPr sz="3600"/>
          </a:p>
        </p:txBody>
      </p:sp>
      <p:sp>
        <p:nvSpPr>
          <p:cNvPr id="90" name="Google Shape;90;p15"/>
          <p:cNvSpPr txBox="1"/>
          <p:nvPr>
            <p:ph idx="1" type="subTitle"/>
          </p:nvPr>
        </p:nvSpPr>
        <p:spPr>
          <a:xfrm>
            <a:off x="2116675" y="1583275"/>
            <a:ext cx="8593800" cy="4582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Group ID:</a:t>
            </a:r>
            <a:r>
              <a:rPr lang="en-US" sz="2800">
                <a:solidFill>
                  <a:srgbClr val="262626"/>
                </a:solidFill>
                <a:latin typeface="Marcellus"/>
                <a:ea typeface="Marcellus"/>
                <a:cs typeface="Marcellus"/>
                <a:sym typeface="Marcellus"/>
              </a:rPr>
              <a:t> 4</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Group Members:</a:t>
            </a:r>
            <a:endParaRPr b="1"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Tanisha Mangaonkar - 16010422200</a:t>
            </a:r>
            <a:endParaRPr b="1"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Prachi Gandhi - 16010422233</a:t>
            </a:r>
            <a:endParaRPr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Chandana Galgali - 16010422234</a:t>
            </a:r>
            <a:endParaRPr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Mahek Thakkar - 16010422235</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Guide Details:</a:t>
            </a:r>
            <a:endParaRPr b="1"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Name - Avani Sakhapara</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Department - Information Technology</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SzPts val="2400"/>
              <a:buNone/>
            </a:pPr>
            <a:r>
              <a:t/>
            </a:r>
            <a:endParaRPr b="1" sz="2800">
              <a:solidFill>
                <a:srgbClr val="262626"/>
              </a:solidFill>
              <a:latin typeface="Marcellus"/>
              <a:ea typeface="Marcellus"/>
              <a:cs typeface="Marcellus"/>
              <a:sym typeface="Marcellus"/>
            </a:endParaRPr>
          </a:p>
        </p:txBody>
      </p:sp>
      <p:sp>
        <p:nvSpPr>
          <p:cNvPr id="91" name="Google Shape;91;p15"/>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8778ee906c_0_17"/>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39" name="Google Shape;239;g38778ee906c_0_17"/>
          <p:cNvSpPr txBox="1"/>
          <p:nvPr>
            <p:ph type="title"/>
          </p:nvPr>
        </p:nvSpPr>
        <p:spPr>
          <a:xfrm>
            <a:off x="2969250" y="143075"/>
            <a:ext cx="62535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Preprocessing Steps</a:t>
            </a:r>
            <a:endParaRPr sz="4000">
              <a:solidFill>
                <a:srgbClr val="C00000"/>
              </a:solidFill>
              <a:latin typeface="Marcellus"/>
              <a:ea typeface="Marcellus"/>
              <a:cs typeface="Marcellus"/>
              <a:sym typeface="Marcellus"/>
            </a:endParaRPr>
          </a:p>
        </p:txBody>
      </p:sp>
      <p:sp>
        <p:nvSpPr>
          <p:cNvPr id="240" name="Google Shape;240;g38778ee906c_0_17"/>
          <p:cNvSpPr txBox="1"/>
          <p:nvPr>
            <p:ph idx="1" type="body"/>
          </p:nvPr>
        </p:nvSpPr>
        <p:spPr>
          <a:xfrm>
            <a:off x="340475" y="1214975"/>
            <a:ext cx="11547900" cy="4724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2400">
                <a:solidFill>
                  <a:schemeClr val="dk1"/>
                </a:solidFill>
                <a:latin typeface="Marcellus"/>
                <a:ea typeface="Marcellus"/>
                <a:cs typeface="Marcellus"/>
                <a:sym typeface="Marcellus"/>
              </a:rPr>
              <a:t>Our project utilizes a two-stage preprocessing pipeline to ensure the data is robust and properly formatted for the model.</a:t>
            </a:r>
            <a:endParaRPr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None/>
            </a:pPr>
            <a:r>
              <a:t/>
            </a:r>
            <a:endParaRPr b="1"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None/>
            </a:pPr>
            <a:r>
              <a:rPr b="1" lang="en-US" sz="2400">
                <a:solidFill>
                  <a:schemeClr val="dk1"/>
                </a:solidFill>
                <a:latin typeface="Marcellus"/>
                <a:ea typeface="Marcellus"/>
                <a:cs typeface="Marcellus"/>
                <a:sym typeface="Marcellus"/>
              </a:rPr>
              <a:t>Stage 1: Preprocessing from the Source Dataset</a:t>
            </a:r>
            <a:endParaRPr b="1"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None/>
            </a:pPr>
            <a:r>
              <a:rPr lang="en-US" sz="2400">
                <a:solidFill>
                  <a:schemeClr val="dk1"/>
                </a:solidFill>
                <a:latin typeface="Marcellus"/>
                <a:ea typeface="Marcellus"/>
                <a:cs typeface="Marcellus"/>
                <a:sym typeface="Marcellus"/>
              </a:rPr>
              <a:t>The AI Tool Pool Jewelry Vision dataset from </a:t>
            </a:r>
            <a:r>
              <a:rPr lang="en-US" sz="2400">
                <a:solidFill>
                  <a:schemeClr val="dk1"/>
                </a:solidFill>
                <a:latin typeface="Marcellus"/>
                <a:ea typeface="Marcellus"/>
                <a:cs typeface="Marcellus"/>
                <a:sym typeface="Marcellus"/>
              </a:rPr>
              <a:t>Hugging</a:t>
            </a:r>
            <a:r>
              <a:rPr lang="en-US" sz="2400">
                <a:solidFill>
                  <a:schemeClr val="dk1"/>
                </a:solidFill>
                <a:latin typeface="Marcellus"/>
                <a:ea typeface="Marcellus"/>
                <a:cs typeface="Marcellus"/>
                <a:sym typeface="Marcellus"/>
              </a:rPr>
              <a:t> Face already had several transformations applied.</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Basic Preprocessing: </a:t>
            </a:r>
            <a:endParaRPr b="1"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Auto-orientation, Auto-contrast</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Data Augmentation: </a:t>
            </a:r>
            <a:r>
              <a:rPr lang="en-US" sz="2400">
                <a:solidFill>
                  <a:schemeClr val="dk1"/>
                </a:solidFill>
                <a:latin typeface="Marcellus"/>
                <a:ea typeface="Marcellus"/>
                <a:cs typeface="Marcellus"/>
                <a:sym typeface="Marcellus"/>
              </a:rPr>
              <a:t>Three augmented versions of each source image were created using the following techniques:</a:t>
            </a:r>
            <a:endParaRPr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Flips, 90-degree Rotations, Random Rotation, Random Brightness</a:t>
            </a:r>
            <a:endParaRPr sz="2400">
              <a:solidFill>
                <a:schemeClr val="dk1"/>
              </a:solidFill>
              <a:latin typeface="Marcellus"/>
              <a:ea typeface="Marcellus"/>
              <a:cs typeface="Marcellus"/>
              <a:sym typeface="Marcellu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8778ee906c_0_31"/>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46" name="Google Shape;246;g38778ee906c_0_31"/>
          <p:cNvSpPr txBox="1"/>
          <p:nvPr>
            <p:ph type="title"/>
          </p:nvPr>
        </p:nvSpPr>
        <p:spPr>
          <a:xfrm>
            <a:off x="2969250" y="143075"/>
            <a:ext cx="62535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Preprocessing Steps</a:t>
            </a:r>
            <a:endParaRPr sz="4000">
              <a:solidFill>
                <a:srgbClr val="C00000"/>
              </a:solidFill>
              <a:latin typeface="Marcellus"/>
              <a:ea typeface="Marcellus"/>
              <a:cs typeface="Marcellus"/>
              <a:sym typeface="Marcellus"/>
            </a:endParaRPr>
          </a:p>
        </p:txBody>
      </p:sp>
      <p:sp>
        <p:nvSpPr>
          <p:cNvPr id="247" name="Google Shape;247;g38778ee906c_0_31"/>
          <p:cNvSpPr txBox="1"/>
          <p:nvPr>
            <p:ph idx="1" type="body"/>
          </p:nvPr>
        </p:nvSpPr>
        <p:spPr>
          <a:xfrm>
            <a:off x="340475" y="1214975"/>
            <a:ext cx="11547900" cy="4724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US" sz="2400">
                <a:solidFill>
                  <a:schemeClr val="dk1"/>
                </a:solidFill>
                <a:latin typeface="Marcellus"/>
                <a:ea typeface="Marcellus"/>
                <a:cs typeface="Marcellus"/>
                <a:sym typeface="Marcellus"/>
              </a:rPr>
              <a:t>Stage 2: Preprocessing in Our Code</a:t>
            </a:r>
            <a:endParaRPr b="1"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None/>
            </a:pPr>
            <a:r>
              <a:rPr lang="en-US" sz="2400">
                <a:solidFill>
                  <a:schemeClr val="dk1"/>
                </a:solidFill>
                <a:latin typeface="Marcellus"/>
                <a:ea typeface="Marcellus"/>
                <a:cs typeface="Marcellus"/>
                <a:sym typeface="Marcellus"/>
              </a:rPr>
              <a:t>We apply the following torchvision.transforms pipeline to every image before training:</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AutoNum type="arabicPeriod"/>
            </a:pPr>
            <a:r>
              <a:rPr b="1" lang="en-US" sz="2400">
                <a:solidFill>
                  <a:schemeClr val="dk1"/>
                </a:solidFill>
                <a:latin typeface="Marcellus"/>
                <a:ea typeface="Marcellus"/>
                <a:cs typeface="Marcellus"/>
                <a:sym typeface="Marcellus"/>
              </a:rPr>
              <a:t>transforms.Resize((224, 224)): </a:t>
            </a:r>
            <a:r>
              <a:rPr lang="en-US" sz="2400">
                <a:solidFill>
                  <a:schemeClr val="dk1"/>
                </a:solidFill>
                <a:latin typeface="Marcellus"/>
                <a:ea typeface="Marcellus"/>
                <a:cs typeface="Marcellus"/>
                <a:sym typeface="Marcellus"/>
              </a:rPr>
              <a:t>This resizes every image to a fixed resolution of 224x224 pixels. This is a mandatory step to match the required input dimensions of the VGG-16 neural network.</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AutoNum type="arabicPeriod"/>
            </a:pPr>
            <a:r>
              <a:rPr b="1" lang="en-US" sz="2400">
                <a:solidFill>
                  <a:schemeClr val="dk1"/>
                </a:solidFill>
                <a:latin typeface="Marcellus"/>
                <a:ea typeface="Marcellus"/>
                <a:cs typeface="Marcellus"/>
                <a:sym typeface="Marcellus"/>
              </a:rPr>
              <a:t>transforms.ToTensor(): </a:t>
            </a:r>
            <a:r>
              <a:rPr lang="en-US" sz="2400">
                <a:solidFill>
                  <a:schemeClr val="dk1"/>
                </a:solidFill>
                <a:latin typeface="Marcellus"/>
                <a:ea typeface="Marcellus"/>
                <a:cs typeface="Marcellus"/>
                <a:sym typeface="Marcellus"/>
              </a:rPr>
              <a:t>This converts the image from a standard PIL format into a PyTorch FloatTensor.</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AutoNum type="arabicPeriod"/>
            </a:pPr>
            <a:r>
              <a:rPr b="1" lang="en-US" sz="2400">
                <a:solidFill>
                  <a:schemeClr val="dk1"/>
                </a:solidFill>
                <a:latin typeface="Marcellus"/>
                <a:ea typeface="Marcellus"/>
                <a:cs typeface="Marcellus"/>
                <a:sym typeface="Marcellus"/>
              </a:rPr>
              <a:t>transforms.Normalize(...): </a:t>
            </a:r>
            <a:r>
              <a:rPr lang="en-US" sz="2400">
                <a:solidFill>
                  <a:schemeClr val="dk1"/>
                </a:solidFill>
                <a:latin typeface="Marcellus"/>
                <a:ea typeface="Marcellus"/>
                <a:cs typeface="Marcellus"/>
                <a:sym typeface="Marcellus"/>
              </a:rPr>
              <a:t>The tensor is then normalized channel-wise using the specific mean and standard deviation values from the ImageNet dataset. This is crucial because it ensures our input data has the same statistical properties as the data the VGG-16 model was originally pre-trained on.</a:t>
            </a:r>
            <a:endParaRPr sz="2400">
              <a:solidFill>
                <a:schemeClr val="dk1"/>
              </a:solidFill>
              <a:latin typeface="Marcellus"/>
              <a:ea typeface="Marcellus"/>
              <a:cs typeface="Marcellus"/>
              <a:sym typeface="Marcellu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5ff18e6c2c_0_6"/>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53" name="Google Shape;253;g25ff18e6c2c_0_6"/>
          <p:cNvSpPr txBox="1"/>
          <p:nvPr>
            <p:ph type="title"/>
          </p:nvPr>
        </p:nvSpPr>
        <p:spPr>
          <a:xfrm>
            <a:off x="3390907" y="121800"/>
            <a:ext cx="6172200" cy="107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sz="4000">
                <a:solidFill>
                  <a:srgbClr val="A42530"/>
                </a:solidFill>
                <a:latin typeface="Marcellus"/>
                <a:ea typeface="Marcellus"/>
                <a:cs typeface="Marcellus"/>
                <a:sym typeface="Marcellus"/>
              </a:rPr>
              <a:t>Implementation Schedule</a:t>
            </a:r>
            <a:endParaRPr sz="4000">
              <a:solidFill>
                <a:srgbClr val="A42530"/>
              </a:solidFill>
              <a:latin typeface="Marcellus"/>
              <a:ea typeface="Marcellus"/>
              <a:cs typeface="Marcellus"/>
              <a:sym typeface="Marcellus"/>
            </a:endParaRPr>
          </a:p>
        </p:txBody>
      </p:sp>
      <p:graphicFrame>
        <p:nvGraphicFramePr>
          <p:cNvPr id="254" name="Google Shape;254;g25ff18e6c2c_0_6"/>
          <p:cNvGraphicFramePr/>
          <p:nvPr/>
        </p:nvGraphicFramePr>
        <p:xfrm>
          <a:off x="438150" y="1273075"/>
          <a:ext cx="3000000" cy="3000000"/>
        </p:xfrm>
        <a:graphic>
          <a:graphicData uri="http://schemas.openxmlformats.org/drawingml/2006/table">
            <a:tbl>
              <a:tblPr>
                <a:noFill/>
                <a:tableStyleId>{E789EE57-D3B3-4FAE-B9A6-0436663DBF8E}</a:tableStyleId>
              </a:tblPr>
              <a:tblGrid>
                <a:gridCol w="7573625"/>
                <a:gridCol w="3757950"/>
              </a:tblGrid>
              <a:tr h="465950">
                <a:tc>
                  <a:txBody>
                    <a:bodyPr/>
                    <a:lstStyle/>
                    <a:p>
                      <a:pPr indent="0" lvl="0" marL="0" marR="0" rtl="0" algn="ctr">
                        <a:lnSpc>
                          <a:spcPct val="115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Task</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Timeline</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Problem Statement Refinement &amp; Literature Review</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July 14 – July 31</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Dataset Collection &amp; Curation</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August 1 – August 15</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Image Preprocessing </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August 16 – August 31</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dk1"/>
                          </a:solidFill>
                          <a:latin typeface="Marcellus"/>
                          <a:ea typeface="Marcellus"/>
                          <a:cs typeface="Marcellus"/>
                          <a:sym typeface="Marcellus"/>
                        </a:rPr>
                        <a:t>Jewellery Detection and Classification Model Training</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September 1 – September 30</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a:latin typeface="Marcellus"/>
                          <a:ea typeface="Marcellus"/>
                          <a:cs typeface="Marcellus"/>
                          <a:sym typeface="Marcellus"/>
                        </a:rPr>
                        <a:t>Description Generation Model Training</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October 1 – October 15</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Frontend-Backend Integration</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October 16 – October 31</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Final Testing &amp; Error Analysis</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November 1 – November 20</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Deployment on Vercel &amp; Documentation</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November 21 – December 5</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6dfd6c5503_0_34"/>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60" name="Google Shape;260;g36dfd6c5503_0_34"/>
          <p:cNvSpPr txBox="1"/>
          <p:nvPr>
            <p:ph type="title"/>
          </p:nvPr>
        </p:nvSpPr>
        <p:spPr>
          <a:xfrm>
            <a:off x="4629150" y="282675"/>
            <a:ext cx="30861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References</a:t>
            </a:r>
            <a:endParaRPr sz="4000">
              <a:solidFill>
                <a:srgbClr val="C00000"/>
              </a:solidFill>
              <a:latin typeface="Marcellus"/>
              <a:ea typeface="Marcellus"/>
              <a:cs typeface="Marcellus"/>
              <a:sym typeface="Marcellus"/>
            </a:endParaRPr>
          </a:p>
        </p:txBody>
      </p:sp>
      <p:sp>
        <p:nvSpPr>
          <p:cNvPr id="261" name="Google Shape;261;g36dfd6c5503_0_34"/>
          <p:cNvSpPr txBox="1"/>
          <p:nvPr>
            <p:ph idx="1" type="body"/>
          </p:nvPr>
        </p:nvSpPr>
        <p:spPr>
          <a:xfrm>
            <a:off x="397050" y="1214975"/>
            <a:ext cx="11396700" cy="4724100"/>
          </a:xfrm>
          <a:prstGeom prst="rect">
            <a:avLst/>
          </a:prstGeom>
          <a:noFill/>
          <a:ln>
            <a:noFill/>
          </a:ln>
        </p:spPr>
        <p:txBody>
          <a:bodyPr anchorCtr="0" anchor="t" bIns="45700" lIns="91425" spcFirstLastPara="1" rIns="91425" wrap="square" tIns="45700">
            <a:noAutofit/>
          </a:bodyPr>
          <a:lstStyle/>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S. S. A. Zaidi, M. S. Ansari, A. Aslam, N. Kanwal, M. Asghar, and B. Lee, “A Survey of Modern Deep Learning based Object Detection Models,”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arXiv:2104.11892v2, May 2021.</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M. Mafaz, “Identification of </a:t>
            </a:r>
            <a:r>
              <a:rPr lang="en-US" sz="1100">
                <a:solidFill>
                  <a:schemeClr val="dk1"/>
                </a:solidFill>
                <a:latin typeface="Marcellus"/>
                <a:ea typeface="Marcellus"/>
                <a:cs typeface="Marcellus"/>
                <a:sym typeface="Marcellus"/>
              </a:rPr>
              <a:t>Jewellery</a:t>
            </a:r>
            <a:r>
              <a:rPr lang="en-US" sz="1100">
                <a:solidFill>
                  <a:schemeClr val="dk1"/>
                </a:solidFill>
                <a:latin typeface="Marcellus"/>
                <a:ea typeface="Marcellus"/>
                <a:cs typeface="Marcellus"/>
                <a:sym typeface="Marcellus"/>
              </a:rPr>
              <a:t> Article using Transfer Learning and Image Repository,” </a:t>
            </a:r>
            <a:r>
              <a:rPr i="1" lang="en-US" sz="1100">
                <a:solidFill>
                  <a:schemeClr val="dk1"/>
                </a:solidFill>
                <a:latin typeface="Marcellus"/>
                <a:ea typeface="Marcellus"/>
                <a:cs typeface="Marcellus"/>
                <a:sym typeface="Marcellus"/>
              </a:rPr>
              <a:t>International Journal of Advance Research, Ideas and Innovations in Technology (IJARIIT)</a:t>
            </a:r>
            <a:r>
              <a:rPr lang="en-US" sz="1100">
                <a:solidFill>
                  <a:schemeClr val="dk1"/>
                </a:solidFill>
                <a:latin typeface="Marcellus"/>
                <a:ea typeface="Marcellus"/>
                <a:cs typeface="Marcellus"/>
                <a:sym typeface="Marcellus"/>
              </a:rPr>
              <a:t>, vol. 7, no. 4, 2021.</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V. Viswanatha, R. K. Chandana, and A. C. Ramachandra, “Real Time Object Detection System with YOLO and CNN Models: A Review,” </a:t>
            </a:r>
            <a:r>
              <a:rPr i="1" lang="en-US" sz="1100">
                <a:solidFill>
                  <a:schemeClr val="dk1"/>
                </a:solidFill>
                <a:latin typeface="Marcellus"/>
                <a:ea typeface="Marcellus"/>
                <a:cs typeface="Marcellus"/>
                <a:sym typeface="Marcellus"/>
              </a:rPr>
              <a:t>Journal of Xi'an University of Architecture &amp; Technology</a:t>
            </a:r>
            <a:r>
              <a:rPr lang="en-US" sz="1100">
                <a:solidFill>
                  <a:schemeClr val="dk1"/>
                </a:solidFill>
                <a:latin typeface="Marcellus"/>
                <a:ea typeface="Marcellus"/>
                <a:cs typeface="Marcellus"/>
                <a:sym typeface="Marcellus"/>
              </a:rPr>
              <a:t>, vol. 12, no. 4, 2020.</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L. Yang, “Investigation of You Only Look Once Networks for Vision-based Small Object Detection,” </a:t>
            </a:r>
            <a:r>
              <a:rPr i="1" lang="en-US" sz="1100">
                <a:solidFill>
                  <a:schemeClr val="dk1"/>
                </a:solidFill>
                <a:latin typeface="Marcellus"/>
                <a:ea typeface="Marcellus"/>
                <a:cs typeface="Marcellus"/>
                <a:sym typeface="Marcellus"/>
              </a:rPr>
              <a:t>International Journal of Advanced Computer Science and Applications (IJACSA)</a:t>
            </a:r>
            <a:r>
              <a:rPr lang="en-US" sz="1100">
                <a:solidFill>
                  <a:schemeClr val="dk1"/>
                </a:solidFill>
                <a:latin typeface="Marcellus"/>
                <a:ea typeface="Marcellus"/>
                <a:cs typeface="Marcellus"/>
                <a:sym typeface="Marcellus"/>
              </a:rPr>
              <a:t>, vol. 14, no. 4,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W. Ni, “Implementation of a CNN-based Object Detection Approach for Smart Surveillance Applications,” </a:t>
            </a:r>
            <a:r>
              <a:rPr i="1" lang="en-US" sz="1100">
                <a:solidFill>
                  <a:schemeClr val="dk1"/>
                </a:solidFill>
                <a:latin typeface="Marcellus"/>
                <a:ea typeface="Marcellus"/>
                <a:cs typeface="Marcellus"/>
                <a:sym typeface="Marcellus"/>
              </a:rPr>
              <a:t>IJACSA</a:t>
            </a:r>
            <a:r>
              <a:rPr lang="en-US" sz="1100">
                <a:solidFill>
                  <a:schemeClr val="dk1"/>
                </a:solidFill>
                <a:latin typeface="Marcellus"/>
                <a:ea typeface="Marcellus"/>
                <a:cs typeface="Marcellus"/>
                <a:sym typeface="Marcellus"/>
              </a:rPr>
              <a:t>, vol. 14, no. 12,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Murthy, P. Devadiga, and N. P. S., “FASTER R-CNN Approach for Detecting Smaller Jewels in Yakshagana Image,” </a:t>
            </a:r>
            <a:r>
              <a:rPr i="1" lang="en-US" sz="1100">
                <a:solidFill>
                  <a:schemeClr val="dk1"/>
                </a:solidFill>
                <a:latin typeface="Marcellus"/>
                <a:ea typeface="Marcellus"/>
                <a:cs typeface="Marcellus"/>
                <a:sym typeface="Marcellus"/>
              </a:rPr>
              <a:t>International Research Journal of Modernization in Engineering, Technology and Science (IRJMETS)</a:t>
            </a:r>
            <a:r>
              <a:rPr lang="en-US" sz="1100">
                <a:solidFill>
                  <a:schemeClr val="dk1"/>
                </a:solidFill>
                <a:latin typeface="Marcellus"/>
                <a:ea typeface="Marcellus"/>
                <a:cs typeface="Marcellus"/>
                <a:sym typeface="Marcellus"/>
              </a:rPr>
              <a:t>, vol. 5, no. 6, Jun.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W. Xu and Y. Zhai, “A YOLO-based Object Monitoring Approach for Smart Shops Surveillance System,” </a:t>
            </a:r>
            <a:r>
              <a:rPr i="1" lang="en-US" sz="1100">
                <a:solidFill>
                  <a:schemeClr val="dk1"/>
                </a:solidFill>
                <a:latin typeface="Marcellus"/>
                <a:ea typeface="Marcellus"/>
                <a:cs typeface="Marcellus"/>
                <a:sym typeface="Marcellus"/>
              </a:rPr>
              <a:t>Journal of Optics</a:t>
            </a:r>
            <a:r>
              <a:rPr lang="en-US" sz="1100">
                <a:solidFill>
                  <a:schemeClr val="dk1"/>
                </a:solidFill>
                <a:latin typeface="Marcellus"/>
                <a:ea typeface="Marcellus"/>
                <a:cs typeface="Marcellus"/>
                <a:sym typeface="Marcellus"/>
              </a:rPr>
              <a:t>, vol. 53, pp. 3163–3170,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Y. Thwe, N. Jongsawat, and A. Tungkasthan, “Accurate Fashion and Accessories Detection for Mobile Application based on Deep Learning,” </a:t>
            </a:r>
            <a:r>
              <a:rPr i="1" lang="en-US" sz="1100">
                <a:solidFill>
                  <a:schemeClr val="dk1"/>
                </a:solidFill>
                <a:latin typeface="Marcellus"/>
                <a:ea typeface="Marcellus"/>
                <a:cs typeface="Marcellus"/>
                <a:sym typeface="Marcellus"/>
              </a:rPr>
              <a:t>International Journal of Electrical and Computer Engineering (IJECE)</a:t>
            </a:r>
            <a:r>
              <a:rPr lang="en-US" sz="1100">
                <a:solidFill>
                  <a:schemeClr val="dk1"/>
                </a:solidFill>
                <a:latin typeface="Marcellus"/>
                <a:ea typeface="Marcellus"/>
                <a:cs typeface="Marcellus"/>
                <a:sym typeface="Marcellus"/>
              </a:rPr>
              <a:t>, vol. 13, no. 4, pp. 4347–4356, Aug.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T. Nguyen, S. Oh, S. Y. Gadre, G. Ilharco, and L. Schmidt, “Improving Multimodal Datasets with Image Captioning,” in </a:t>
            </a:r>
            <a:r>
              <a:rPr i="1" lang="en-US" sz="1100">
                <a:solidFill>
                  <a:schemeClr val="dk1"/>
                </a:solidFill>
                <a:latin typeface="Marcellus"/>
                <a:ea typeface="Marcellus"/>
                <a:cs typeface="Marcellus"/>
                <a:sym typeface="Marcellus"/>
              </a:rPr>
              <a:t>Proc. 37th Conf. Neural Information Processing Systems (NeurIPS)</a:t>
            </a:r>
            <a:r>
              <a:rPr lang="en-US" sz="1100">
                <a:solidFill>
                  <a:schemeClr val="dk1"/>
                </a:solidFill>
                <a:latin typeface="Marcellus"/>
                <a:ea typeface="Marcellus"/>
                <a:cs typeface="Marcellus"/>
                <a:sym typeface="Marcellus"/>
              </a:rPr>
              <a:t>,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S. Shah and J. Tembhurne, “Object detection using convolutional neural networks and transformer-based models: a review,” </a:t>
            </a:r>
            <a:r>
              <a:rPr i="1" lang="en-US" sz="1100">
                <a:solidFill>
                  <a:schemeClr val="dk1"/>
                </a:solidFill>
                <a:latin typeface="Marcellus"/>
                <a:ea typeface="Marcellus"/>
                <a:cs typeface="Marcellus"/>
                <a:sym typeface="Marcellus"/>
              </a:rPr>
              <a:t>Journal of Electrical Systems and Information Technology</a:t>
            </a:r>
            <a:r>
              <a:rPr lang="en-US" sz="1100">
                <a:solidFill>
                  <a:schemeClr val="dk1"/>
                </a:solidFill>
                <a:latin typeface="Marcellus"/>
                <a:ea typeface="Marcellus"/>
                <a:cs typeface="Marcellus"/>
                <a:sym typeface="Marcellus"/>
              </a:rPr>
              <a:t>, vol. 10, no. 1,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M. Shoib, S. Jabeen, C. Wang, and A. Tassawar, “Content-based Jewellery Item Retrieval using the Local Region-based Histograms,”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arXiv:2305.07540v1, May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Yashu, V. Kukreja, K. Madan, A. Singh, and D. Kumar, “GemID: A Hybrid CNN-Random Forest Approach for Accurate Gemstone Identification,” in </a:t>
            </a:r>
            <a:r>
              <a:rPr i="1" lang="en-US" sz="1100">
                <a:solidFill>
                  <a:schemeClr val="dk1"/>
                </a:solidFill>
                <a:latin typeface="Marcellus"/>
                <a:ea typeface="Marcellus"/>
                <a:cs typeface="Marcellus"/>
                <a:sym typeface="Marcellus"/>
              </a:rPr>
              <a:t>Proc. 3rd Int. Conf. Smart Generation Computing, Communication and Networking (SMART GENCON)</a:t>
            </a:r>
            <a:r>
              <a:rPr lang="en-US" sz="1100">
                <a:solidFill>
                  <a:schemeClr val="dk1"/>
                </a:solidFill>
                <a:latin typeface="Marcellus"/>
                <a:ea typeface="Marcellus"/>
                <a:cs typeface="Marcellus"/>
                <a:sym typeface="Marcellus"/>
              </a:rPr>
              <a:t>, Dec. 2023, pp. 1–6.</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J. M. Alcalde-Llergo, E. Yeguas-Bolívar, and A. Fuerte-Jurado, “</a:t>
            </a:r>
            <a:r>
              <a:rPr lang="en-US" sz="1100">
                <a:solidFill>
                  <a:schemeClr val="dk1"/>
                </a:solidFill>
                <a:latin typeface="Marcellus"/>
                <a:ea typeface="Marcellus"/>
                <a:cs typeface="Marcellus"/>
                <a:sym typeface="Marcellus"/>
              </a:rPr>
              <a:t>Jewellery</a:t>
            </a:r>
            <a:r>
              <a:rPr lang="en-US" sz="1100">
                <a:solidFill>
                  <a:schemeClr val="dk1"/>
                </a:solidFill>
                <a:latin typeface="Marcellus"/>
                <a:ea typeface="Marcellus"/>
                <a:cs typeface="Marcellus"/>
                <a:sym typeface="Marcellus"/>
              </a:rPr>
              <a:t> Recognition via Encoder-Decoder Models,”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arXiv:2401.08003v1, Jan.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Thanakrirkphon and S. Mruetusatorn, “Detection and Tracking Shape-Shifting Gold Necklaces Using Computer Vision Techniques,” in </a:t>
            </a:r>
            <a:r>
              <a:rPr i="1" lang="en-US" sz="1100">
                <a:solidFill>
                  <a:schemeClr val="dk1"/>
                </a:solidFill>
                <a:latin typeface="Marcellus"/>
                <a:ea typeface="Marcellus"/>
                <a:cs typeface="Marcellus"/>
                <a:sym typeface="Marcellus"/>
              </a:rPr>
              <a:t>Proc. IEEE Conf.</a:t>
            </a:r>
            <a:r>
              <a:rPr lang="en-US" sz="1100">
                <a:solidFill>
                  <a:schemeClr val="dk1"/>
                </a:solidFill>
                <a:latin typeface="Marcellus"/>
                <a:ea typeface="Marcellus"/>
                <a:cs typeface="Marcellus"/>
                <a:sym typeface="Marcellus"/>
              </a:rPr>
              <a:t>,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P. Khalilian et al., “</a:t>
            </a:r>
            <a:r>
              <a:rPr lang="en-US" sz="1100">
                <a:solidFill>
                  <a:schemeClr val="dk1"/>
                </a:solidFill>
                <a:latin typeface="Marcellus"/>
                <a:ea typeface="Marcellus"/>
                <a:cs typeface="Marcellus"/>
                <a:sym typeface="Marcellus"/>
              </a:rPr>
              <a:t>Jewellery</a:t>
            </a:r>
            <a:r>
              <a:rPr lang="en-US" sz="1100">
                <a:solidFill>
                  <a:schemeClr val="dk1"/>
                </a:solidFill>
                <a:latin typeface="Marcellus"/>
                <a:ea typeface="Marcellus"/>
                <a:cs typeface="Marcellus"/>
                <a:sym typeface="Marcellus"/>
              </a:rPr>
              <a:t> rock discrimination as interpretable data using laser-induced breakdown spectroscopy and a convolutional LSTM deep learning algorithm,” </a:t>
            </a:r>
            <a:r>
              <a:rPr i="1" lang="en-US" sz="1100">
                <a:solidFill>
                  <a:schemeClr val="dk1"/>
                </a:solidFill>
                <a:latin typeface="Marcellus"/>
                <a:ea typeface="Marcellus"/>
                <a:cs typeface="Marcellus"/>
                <a:sym typeface="Marcellus"/>
              </a:rPr>
              <a:t>Scientific Reports</a:t>
            </a:r>
            <a:r>
              <a:rPr lang="en-US" sz="1100">
                <a:solidFill>
                  <a:schemeClr val="dk1"/>
                </a:solidFill>
                <a:latin typeface="Marcellus"/>
                <a:ea typeface="Marcellus"/>
                <a:cs typeface="Marcellus"/>
                <a:sym typeface="Marcellus"/>
              </a:rPr>
              <a:t>, vol. 14, Art. no. 5169,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J. M. Alcalde-Llergo et al., “Automatic Identification and Description of </a:t>
            </a:r>
            <a:r>
              <a:rPr lang="en-US" sz="1100">
                <a:solidFill>
                  <a:schemeClr val="dk1"/>
                </a:solidFill>
                <a:latin typeface="Marcellus"/>
                <a:ea typeface="Marcellus"/>
                <a:cs typeface="Marcellus"/>
                <a:sym typeface="Marcellus"/>
              </a:rPr>
              <a:t>Jewellery</a:t>
            </a:r>
            <a:r>
              <a:rPr lang="en-US" sz="1100">
                <a:solidFill>
                  <a:schemeClr val="dk1"/>
                </a:solidFill>
                <a:latin typeface="Marcellus"/>
                <a:ea typeface="Marcellus"/>
                <a:cs typeface="Marcellus"/>
                <a:sym typeface="Marcellus"/>
              </a:rPr>
              <a:t> Through Computer Vision and Neural Networks for Translators and Interpreters,” </a:t>
            </a:r>
            <a:r>
              <a:rPr i="1" lang="en-US" sz="1100">
                <a:solidFill>
                  <a:schemeClr val="dk1"/>
                </a:solidFill>
                <a:latin typeface="Marcellus"/>
                <a:ea typeface="Marcellus"/>
                <a:cs typeface="Marcellus"/>
                <a:sym typeface="Marcellus"/>
              </a:rPr>
              <a:t>Applied Sciences</a:t>
            </a:r>
            <a:r>
              <a:rPr lang="en-US" sz="1100">
                <a:solidFill>
                  <a:schemeClr val="dk1"/>
                </a:solidFill>
                <a:latin typeface="Marcellus"/>
                <a:ea typeface="Marcellus"/>
                <a:cs typeface="Marcellus"/>
                <a:sym typeface="Marcellus"/>
              </a:rPr>
              <a:t>, vol. 15, no. 10, Art. no. 5538, 2025.</a:t>
            </a:r>
            <a:endParaRPr sz="1100">
              <a:solidFill>
                <a:schemeClr val="dk1"/>
              </a:solidFill>
              <a:latin typeface="Marcellus"/>
              <a:ea typeface="Marcellus"/>
              <a:cs typeface="Marcellus"/>
              <a:sym typeface="Marcellu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2905950" y="380550"/>
            <a:ext cx="6380100" cy="927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42530"/>
              </a:buClr>
              <a:buSzPts val="6000"/>
              <a:buFont typeface="Marcellus"/>
              <a:buNone/>
            </a:pPr>
            <a:r>
              <a:rPr lang="en-US" sz="4300">
                <a:solidFill>
                  <a:srgbClr val="C00000"/>
                </a:solidFill>
                <a:latin typeface="Marcellus"/>
                <a:ea typeface="Marcellus"/>
                <a:cs typeface="Marcellus"/>
                <a:sym typeface="Marcellus"/>
              </a:rPr>
              <a:t>Need for the project</a:t>
            </a:r>
            <a:endParaRPr sz="4300">
              <a:solidFill>
                <a:srgbClr val="C00000"/>
              </a:solidFill>
              <a:latin typeface="Marcellus"/>
              <a:ea typeface="Marcellus"/>
              <a:cs typeface="Marcellus"/>
              <a:sym typeface="Marcellus"/>
            </a:endParaRPr>
          </a:p>
        </p:txBody>
      </p:sp>
      <p:sp>
        <p:nvSpPr>
          <p:cNvPr id="97" name="Google Shape;97;p1"/>
          <p:cNvSpPr txBox="1"/>
          <p:nvPr>
            <p:ph idx="1" type="subTitle"/>
          </p:nvPr>
        </p:nvSpPr>
        <p:spPr>
          <a:xfrm>
            <a:off x="533400" y="1847175"/>
            <a:ext cx="6124200" cy="3889800"/>
          </a:xfrm>
          <a:prstGeom prst="rect">
            <a:avLst/>
          </a:prstGeom>
          <a:noFill/>
          <a:ln>
            <a:noFill/>
          </a:ln>
        </p:spPr>
        <p:txBody>
          <a:bodyPr anchorCtr="0" anchor="t" bIns="45700" lIns="91425" spcFirstLastPara="1" rIns="91425" wrap="square" tIns="45700">
            <a:noAutofit/>
          </a:bodyPr>
          <a:lstStyle/>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Manual </a:t>
            </a:r>
            <a:r>
              <a:rPr lang="en-US">
                <a:latin typeface="Marcellus"/>
                <a:ea typeface="Marcellus"/>
                <a:cs typeface="Marcellus"/>
                <a:sym typeface="Marcellus"/>
              </a:rPr>
              <a:t>jewellery</a:t>
            </a:r>
            <a:r>
              <a:rPr lang="en-US">
                <a:latin typeface="Marcellus"/>
                <a:ea typeface="Marcellus"/>
                <a:cs typeface="Marcellus"/>
                <a:sym typeface="Marcellus"/>
              </a:rPr>
              <a:t> identification is time-consuming and error-prone.</a:t>
            </a:r>
            <a:endParaRPr>
              <a:latin typeface="Marcellus"/>
              <a:ea typeface="Marcellus"/>
              <a:cs typeface="Marcellus"/>
              <a:sym typeface="Marcellus"/>
            </a:endParaRPr>
          </a:p>
          <a:p>
            <a:pPr indent="0" lvl="0" marL="457200" rtl="0" algn="just">
              <a:lnSpc>
                <a:spcPct val="100000"/>
              </a:lnSpc>
              <a:spcBef>
                <a:spcPts val="0"/>
              </a:spcBef>
              <a:spcAft>
                <a:spcPts val="0"/>
              </a:spcAft>
              <a:buSzPts val="2400"/>
              <a:buNone/>
            </a:pPr>
            <a:r>
              <a:t/>
            </a:r>
            <a:endParaRPr>
              <a:latin typeface="Marcellus"/>
              <a:ea typeface="Marcellus"/>
              <a:cs typeface="Marcellus"/>
              <a:sym typeface="Marcellus"/>
            </a:endParaRPr>
          </a:p>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Existing systems only offer basic object detection without detailed understanding </a:t>
            </a:r>
            <a:r>
              <a:rPr lang="en-US">
                <a:solidFill>
                  <a:schemeClr val="dk1"/>
                </a:solidFill>
                <a:latin typeface="Marcellus"/>
                <a:ea typeface="Marcellus"/>
                <a:cs typeface="Marcellus"/>
                <a:sym typeface="Marcellus"/>
              </a:rPr>
              <a:t>like metal colour, gemstone, etc.</a:t>
            </a:r>
            <a:endParaRPr>
              <a:solidFill>
                <a:schemeClr val="dk1"/>
              </a:solidFill>
              <a:latin typeface="Marcellus"/>
              <a:ea typeface="Marcellus"/>
              <a:cs typeface="Marcellus"/>
              <a:sym typeface="Marcellus"/>
            </a:endParaRPr>
          </a:p>
          <a:p>
            <a:pPr indent="0" lvl="0" marL="0" rtl="0" algn="just">
              <a:lnSpc>
                <a:spcPct val="100000"/>
              </a:lnSpc>
              <a:spcBef>
                <a:spcPts val="0"/>
              </a:spcBef>
              <a:spcAft>
                <a:spcPts val="0"/>
              </a:spcAft>
              <a:buSzPts val="2400"/>
              <a:buNone/>
            </a:pPr>
            <a:r>
              <a:t/>
            </a:r>
            <a:endParaRPr>
              <a:solidFill>
                <a:schemeClr val="dk1"/>
              </a:solidFill>
              <a:latin typeface="Marcellus"/>
              <a:ea typeface="Marcellus"/>
              <a:cs typeface="Marcellus"/>
              <a:sym typeface="Marcellus"/>
            </a:endParaRPr>
          </a:p>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Difficulties in maintaining accurate, searchable digital catalogs.</a:t>
            </a:r>
            <a:endParaRPr>
              <a:latin typeface="Marcellus"/>
              <a:ea typeface="Marcellus"/>
              <a:cs typeface="Marcellus"/>
              <a:sym typeface="Marcellus"/>
            </a:endParaRPr>
          </a:p>
          <a:p>
            <a:pPr indent="0" lvl="0" marL="457200" rtl="0" algn="just">
              <a:lnSpc>
                <a:spcPct val="100000"/>
              </a:lnSpc>
              <a:spcBef>
                <a:spcPts val="0"/>
              </a:spcBef>
              <a:spcAft>
                <a:spcPts val="0"/>
              </a:spcAft>
              <a:buSzPts val="2400"/>
              <a:buNone/>
            </a:pPr>
            <a:r>
              <a:t/>
            </a:r>
            <a:endParaRPr>
              <a:latin typeface="Marcellus"/>
              <a:ea typeface="Marcellus"/>
              <a:cs typeface="Marcellus"/>
              <a:sym typeface="Marcellus"/>
            </a:endParaRPr>
          </a:p>
        </p:txBody>
      </p:sp>
      <p:sp>
        <p:nvSpPr>
          <p:cNvPr id="98" name="Google Shape;98;p1"/>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99" name="Google Shape;99;p1"/>
          <p:cNvPicPr preferRelativeResize="0"/>
          <p:nvPr/>
        </p:nvPicPr>
        <p:blipFill rotWithShape="1">
          <a:blip r:embed="rId3">
            <a:alphaModFix/>
          </a:blip>
          <a:srcRect b="0" l="0" r="0" t="0"/>
          <a:stretch/>
        </p:blipFill>
        <p:spPr>
          <a:xfrm>
            <a:off x="7005900" y="1847175"/>
            <a:ext cx="4639649" cy="3816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699fdd2416_0_2"/>
          <p:cNvSpPr txBox="1"/>
          <p:nvPr>
            <p:ph type="ctrTitle"/>
          </p:nvPr>
        </p:nvSpPr>
        <p:spPr>
          <a:xfrm>
            <a:off x="2642400" y="696100"/>
            <a:ext cx="6907200" cy="903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A42530"/>
              </a:buClr>
              <a:buSzPts val="6000"/>
              <a:buFont typeface="Marcellus"/>
              <a:buNone/>
            </a:pPr>
            <a:r>
              <a:rPr lang="en-US" sz="4300">
                <a:solidFill>
                  <a:srgbClr val="C00000"/>
                </a:solidFill>
                <a:latin typeface="Marcellus"/>
                <a:ea typeface="Marcellus"/>
                <a:cs typeface="Marcellus"/>
                <a:sym typeface="Marcellus"/>
              </a:rPr>
              <a:t>Problem Definition</a:t>
            </a:r>
            <a:endParaRPr sz="4300">
              <a:solidFill>
                <a:srgbClr val="C00000"/>
              </a:solidFill>
              <a:latin typeface="Marcellus"/>
              <a:ea typeface="Marcellus"/>
              <a:cs typeface="Marcellus"/>
              <a:sym typeface="Marcellus"/>
            </a:endParaRPr>
          </a:p>
        </p:txBody>
      </p:sp>
      <p:sp>
        <p:nvSpPr>
          <p:cNvPr id="105" name="Google Shape;105;g3699fdd2416_0_2"/>
          <p:cNvSpPr txBox="1"/>
          <p:nvPr>
            <p:ph idx="1" type="subTitle"/>
          </p:nvPr>
        </p:nvSpPr>
        <p:spPr>
          <a:xfrm>
            <a:off x="1043100" y="2173025"/>
            <a:ext cx="10209600" cy="30225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1200"/>
              </a:spcAft>
              <a:buClr>
                <a:schemeClr val="dk1"/>
              </a:buClr>
              <a:buSzPts val="1100"/>
              <a:buNone/>
            </a:pPr>
            <a:r>
              <a:rPr lang="en-US" sz="2800">
                <a:latin typeface="Marcellus"/>
                <a:ea typeface="Marcellus"/>
                <a:cs typeface="Marcellus"/>
                <a:sym typeface="Marcellus"/>
              </a:rPr>
              <a:t>Develop an automated system that detects necklaces and earrings from a person’s image, generates captions describing their metal colour, gemstones and classifies them based on presence of gemstones, metal colour, etc.</a:t>
            </a:r>
            <a:endParaRPr sz="2800">
              <a:latin typeface="Marcellus"/>
              <a:ea typeface="Marcellus"/>
              <a:cs typeface="Marcellus"/>
              <a:sym typeface="Marcellus"/>
            </a:endParaRPr>
          </a:p>
        </p:txBody>
      </p:sp>
      <p:sp>
        <p:nvSpPr>
          <p:cNvPr id="106" name="Google Shape;106;g3699fdd2416_0_2"/>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14912aa8f3_0_0"/>
          <p:cNvSpPr txBox="1"/>
          <p:nvPr>
            <p:ph type="title"/>
          </p:nvPr>
        </p:nvSpPr>
        <p:spPr>
          <a:xfrm>
            <a:off x="1426200" y="1355500"/>
            <a:ext cx="9187200" cy="9876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50000"/>
              </a:lnSpc>
              <a:spcBef>
                <a:spcPts val="1000"/>
              </a:spcBef>
              <a:spcAft>
                <a:spcPts val="1000"/>
              </a:spcAft>
              <a:buSzPts val="3200"/>
              <a:buNone/>
            </a:pPr>
            <a:r>
              <a:rPr lang="en-US" sz="3600">
                <a:solidFill>
                  <a:srgbClr val="D9222A"/>
                </a:solidFill>
                <a:latin typeface="Marcellus"/>
                <a:ea typeface="Marcellus"/>
                <a:cs typeface="Marcellus"/>
                <a:sym typeface="Marcellus"/>
              </a:rPr>
              <a:t>Background Work / Literature Survey</a:t>
            </a:r>
            <a:endParaRPr sz="3600">
              <a:solidFill>
                <a:srgbClr val="D9222A"/>
              </a:solidFill>
              <a:latin typeface="Marcellus"/>
              <a:ea typeface="Marcellus"/>
              <a:cs typeface="Marcellus"/>
              <a:sym typeface="Marcellus"/>
            </a:endParaRPr>
          </a:p>
        </p:txBody>
      </p:sp>
      <p:sp>
        <p:nvSpPr>
          <p:cNvPr id="112" name="Google Shape;112;g214912aa8f3_0_0"/>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cxnSp>
        <p:nvCxnSpPr>
          <p:cNvPr id="113" name="Google Shape;113;g214912aa8f3_0_0"/>
          <p:cNvCxnSpPr>
            <a:stCxn id="111" idx="2"/>
          </p:cNvCxnSpPr>
          <p:nvPr/>
        </p:nvCxnSpPr>
        <p:spPr>
          <a:xfrm>
            <a:off x="6019800" y="2343100"/>
            <a:ext cx="1200" cy="667800"/>
          </a:xfrm>
          <a:prstGeom prst="straightConnector1">
            <a:avLst/>
          </a:prstGeom>
          <a:noFill/>
          <a:ln cap="flat" cmpd="sng" w="19050">
            <a:solidFill>
              <a:schemeClr val="dk1"/>
            </a:solidFill>
            <a:prstDash val="solid"/>
            <a:round/>
            <a:headEnd len="sm" w="sm" type="none"/>
            <a:tailEnd len="med" w="med" type="triangle"/>
          </a:ln>
        </p:spPr>
      </p:cxnSp>
      <p:cxnSp>
        <p:nvCxnSpPr>
          <p:cNvPr id="114" name="Google Shape;114;g214912aa8f3_0_0"/>
          <p:cNvCxnSpPr/>
          <p:nvPr/>
        </p:nvCxnSpPr>
        <p:spPr>
          <a:xfrm flipH="1">
            <a:off x="1482475" y="3000625"/>
            <a:ext cx="4703400" cy="15900"/>
          </a:xfrm>
          <a:prstGeom prst="straightConnector1">
            <a:avLst/>
          </a:prstGeom>
          <a:noFill/>
          <a:ln cap="flat" cmpd="sng" w="19050">
            <a:solidFill>
              <a:schemeClr val="dk1"/>
            </a:solidFill>
            <a:prstDash val="solid"/>
            <a:round/>
            <a:headEnd len="sm" w="sm" type="none"/>
            <a:tailEnd len="sm" w="sm" type="none"/>
          </a:ln>
        </p:spPr>
      </p:cxnSp>
      <p:cxnSp>
        <p:nvCxnSpPr>
          <p:cNvPr id="115" name="Google Shape;115;g214912aa8f3_0_0"/>
          <p:cNvCxnSpPr/>
          <p:nvPr/>
        </p:nvCxnSpPr>
        <p:spPr>
          <a:xfrm flipH="1">
            <a:off x="6186250" y="2998050"/>
            <a:ext cx="4539900" cy="3000"/>
          </a:xfrm>
          <a:prstGeom prst="straightConnector1">
            <a:avLst/>
          </a:prstGeom>
          <a:noFill/>
          <a:ln cap="flat" cmpd="sng" w="19050">
            <a:solidFill>
              <a:schemeClr val="dk1"/>
            </a:solidFill>
            <a:prstDash val="solid"/>
            <a:round/>
            <a:headEnd len="sm" w="sm" type="none"/>
            <a:tailEnd len="sm" w="sm" type="none"/>
          </a:ln>
        </p:spPr>
      </p:cxnSp>
      <p:cxnSp>
        <p:nvCxnSpPr>
          <p:cNvPr id="116" name="Google Shape;116;g214912aa8f3_0_0"/>
          <p:cNvCxnSpPr/>
          <p:nvPr/>
        </p:nvCxnSpPr>
        <p:spPr>
          <a:xfrm flipH="1">
            <a:off x="1488175" y="3007550"/>
            <a:ext cx="2700" cy="1032900"/>
          </a:xfrm>
          <a:prstGeom prst="straightConnector1">
            <a:avLst/>
          </a:prstGeom>
          <a:noFill/>
          <a:ln cap="flat" cmpd="sng" w="19050">
            <a:solidFill>
              <a:schemeClr val="dk1"/>
            </a:solidFill>
            <a:prstDash val="solid"/>
            <a:round/>
            <a:headEnd len="sm" w="sm" type="none"/>
            <a:tailEnd len="med" w="med" type="triangle"/>
          </a:ln>
        </p:spPr>
      </p:cxnSp>
      <p:cxnSp>
        <p:nvCxnSpPr>
          <p:cNvPr id="117" name="Google Shape;117;g214912aa8f3_0_0"/>
          <p:cNvCxnSpPr/>
          <p:nvPr/>
        </p:nvCxnSpPr>
        <p:spPr>
          <a:xfrm flipH="1">
            <a:off x="4599063" y="3007550"/>
            <a:ext cx="2700" cy="1032900"/>
          </a:xfrm>
          <a:prstGeom prst="straightConnector1">
            <a:avLst/>
          </a:prstGeom>
          <a:noFill/>
          <a:ln cap="flat" cmpd="sng" w="19050">
            <a:solidFill>
              <a:schemeClr val="dk1"/>
            </a:solidFill>
            <a:prstDash val="solid"/>
            <a:round/>
            <a:headEnd len="sm" w="sm" type="none"/>
            <a:tailEnd len="med" w="med" type="triangle"/>
          </a:ln>
        </p:spPr>
      </p:cxnSp>
      <p:cxnSp>
        <p:nvCxnSpPr>
          <p:cNvPr id="118" name="Google Shape;118;g214912aa8f3_0_0"/>
          <p:cNvCxnSpPr/>
          <p:nvPr/>
        </p:nvCxnSpPr>
        <p:spPr>
          <a:xfrm flipH="1">
            <a:off x="7723263" y="3000650"/>
            <a:ext cx="2700" cy="1032900"/>
          </a:xfrm>
          <a:prstGeom prst="straightConnector1">
            <a:avLst/>
          </a:prstGeom>
          <a:noFill/>
          <a:ln cap="flat" cmpd="sng" w="19050">
            <a:solidFill>
              <a:schemeClr val="dk1"/>
            </a:solidFill>
            <a:prstDash val="solid"/>
            <a:round/>
            <a:headEnd len="sm" w="sm" type="none"/>
            <a:tailEnd len="med" w="med" type="triangle"/>
          </a:ln>
        </p:spPr>
      </p:cxnSp>
      <p:sp>
        <p:nvSpPr>
          <p:cNvPr id="119" name="Google Shape;119;g214912aa8f3_0_0"/>
          <p:cNvSpPr txBox="1"/>
          <p:nvPr/>
        </p:nvSpPr>
        <p:spPr>
          <a:xfrm>
            <a:off x="458275" y="4040450"/>
            <a:ext cx="20817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 </a:t>
            </a:r>
            <a:r>
              <a:rPr lang="en-US" sz="2000">
                <a:latin typeface="Marcellus"/>
                <a:ea typeface="Marcellus"/>
                <a:cs typeface="Marcellus"/>
                <a:sym typeface="Marcellus"/>
              </a:rPr>
              <a:t>Jewellery</a:t>
            </a:r>
            <a:r>
              <a:rPr b="0" i="0" lang="en-US" sz="2000" u="none" cap="none" strike="noStrike">
                <a:solidFill>
                  <a:srgbClr val="000000"/>
                </a:solidFill>
                <a:latin typeface="Marcellus"/>
                <a:ea typeface="Marcellus"/>
                <a:cs typeface="Marcellus"/>
                <a:sym typeface="Marcellus"/>
              </a:rPr>
              <a:t> Detection and Identification</a:t>
            </a:r>
            <a:endParaRPr b="0" i="0" sz="2000" u="none" cap="none" strike="noStrike">
              <a:solidFill>
                <a:srgbClr val="000000"/>
              </a:solidFill>
              <a:latin typeface="Marcellus"/>
              <a:ea typeface="Marcellus"/>
              <a:cs typeface="Marcellus"/>
              <a:sym typeface="Marcellus"/>
            </a:endParaRPr>
          </a:p>
        </p:txBody>
      </p:sp>
      <p:sp>
        <p:nvSpPr>
          <p:cNvPr id="120" name="Google Shape;120;g214912aa8f3_0_0"/>
          <p:cNvSpPr txBox="1"/>
          <p:nvPr/>
        </p:nvSpPr>
        <p:spPr>
          <a:xfrm>
            <a:off x="3515076" y="4028575"/>
            <a:ext cx="21708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General Object Detection and Tracking</a:t>
            </a:r>
            <a:endParaRPr b="0" i="0" sz="2000" u="none" cap="none" strike="noStrike">
              <a:solidFill>
                <a:srgbClr val="000000"/>
              </a:solidFill>
              <a:latin typeface="Marcellus"/>
              <a:ea typeface="Marcellus"/>
              <a:cs typeface="Marcellus"/>
              <a:sym typeface="Marcellus"/>
            </a:endParaRPr>
          </a:p>
        </p:txBody>
      </p:sp>
      <p:sp>
        <p:nvSpPr>
          <p:cNvPr id="121" name="Google Shape;121;g214912aa8f3_0_0"/>
          <p:cNvSpPr txBox="1"/>
          <p:nvPr/>
        </p:nvSpPr>
        <p:spPr>
          <a:xfrm>
            <a:off x="6716475" y="4040450"/>
            <a:ext cx="20163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Gemstone and Material Classification</a:t>
            </a:r>
            <a:endParaRPr b="0" i="0" sz="2000" u="none" cap="none" strike="noStrike">
              <a:solidFill>
                <a:srgbClr val="000000"/>
              </a:solidFill>
              <a:latin typeface="Marcellus"/>
              <a:ea typeface="Marcellus"/>
              <a:cs typeface="Marcellus"/>
              <a:sym typeface="Marcellus"/>
            </a:endParaRPr>
          </a:p>
        </p:txBody>
      </p:sp>
      <p:cxnSp>
        <p:nvCxnSpPr>
          <p:cNvPr id="122" name="Google Shape;122;g214912aa8f3_0_0"/>
          <p:cNvCxnSpPr/>
          <p:nvPr/>
        </p:nvCxnSpPr>
        <p:spPr>
          <a:xfrm flipH="1">
            <a:off x="10713688" y="2988775"/>
            <a:ext cx="2700" cy="1032900"/>
          </a:xfrm>
          <a:prstGeom prst="straightConnector1">
            <a:avLst/>
          </a:prstGeom>
          <a:noFill/>
          <a:ln cap="flat" cmpd="sng" w="19050">
            <a:solidFill>
              <a:schemeClr val="dk1"/>
            </a:solidFill>
            <a:prstDash val="solid"/>
            <a:round/>
            <a:headEnd len="sm" w="sm" type="none"/>
            <a:tailEnd len="med" w="med" type="triangle"/>
          </a:ln>
        </p:spPr>
      </p:cxnSp>
      <p:sp>
        <p:nvSpPr>
          <p:cNvPr id="123" name="Google Shape;123;g214912aa8f3_0_0"/>
          <p:cNvSpPr txBox="1"/>
          <p:nvPr/>
        </p:nvSpPr>
        <p:spPr>
          <a:xfrm>
            <a:off x="9706900" y="4028575"/>
            <a:ext cx="20163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Image Captioning</a:t>
            </a:r>
            <a:endParaRPr b="0" i="0" sz="2000" u="none" cap="none" strike="noStrike">
              <a:solidFill>
                <a:srgbClr val="000000"/>
              </a:solidFill>
              <a:latin typeface="Marcellus"/>
              <a:ea typeface="Marcellus"/>
              <a:cs typeface="Marcellus"/>
              <a:sym typeface="Marcellu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6e64cf2163_0_42"/>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29" name="Google Shape;129;g36e64cf2163_0_42"/>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30" name="Google Shape;130;g36e64cf2163_0_42"/>
          <p:cNvGraphicFramePr/>
          <p:nvPr/>
        </p:nvGraphicFramePr>
        <p:xfrm>
          <a:off x="198850" y="1704975"/>
          <a:ext cx="3000000" cy="3000000"/>
        </p:xfrm>
        <a:graphic>
          <a:graphicData uri="http://schemas.openxmlformats.org/drawingml/2006/table">
            <a:tbl>
              <a:tblPr>
                <a:noFill/>
                <a:tableStyleId>{E789EE57-D3B3-4FAE-B9A6-0436663DBF8E}</a:tableStyleId>
              </a:tblPr>
              <a:tblGrid>
                <a:gridCol w="994000"/>
                <a:gridCol w="2307825"/>
                <a:gridCol w="2102175"/>
                <a:gridCol w="1690900"/>
                <a:gridCol w="1805125"/>
                <a:gridCol w="994000"/>
                <a:gridCol w="994000"/>
                <a:gridCol w="994000"/>
              </a:tblGrid>
              <a:tr h="1678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2838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image captioning for </a:t>
                      </a:r>
                      <a:r>
                        <a:rPr lang="en-US" sz="700"/>
                        <a:t>jewellery</a:t>
                      </a:r>
                      <a:r>
                        <a:rPr lang="en-US" sz="700" u="none" cap="none" strike="noStrike"/>
                        <a:t> classification in e-commerce.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VGG-16 and MobileNet as CNN encoders, GRU and LSTM as RNN decoders to generate multi-level </a:t>
                      </a:r>
                      <a:r>
                        <a:rPr lang="en-US" sz="700"/>
                        <a:t>jewellery</a:t>
                      </a:r>
                      <a:r>
                        <a:rPr lang="en-US" sz="700" u="none" cap="none" strike="noStrike"/>
                        <a:t> captions, followed by classification using parsed caption attributes.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Created a comprehensive </a:t>
                      </a:r>
                      <a:r>
                        <a:rPr lang="en-US" sz="700"/>
                        <a:t>jewellery</a:t>
                      </a:r>
                      <a:r>
                        <a:rPr lang="en-US" sz="700" u="none" cap="none" strike="noStrike"/>
                        <a:t> image database from local </a:t>
                      </a:r>
                      <a:r>
                        <a:rPr lang="en-US" sz="700"/>
                        <a:t>jewellery</a:t>
                      </a:r>
                      <a:r>
                        <a:rPr lang="en-US" sz="700" u="none" cap="none" strike="noStrike"/>
                        <a:t> stores.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accuracy using VGG-16 + GRU with strong F1-scores.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Accurate and robust </a:t>
                      </a:r>
                      <a:r>
                        <a:rPr lang="en-US" sz="700"/>
                        <a:t>jewellery</a:t>
                      </a:r>
                      <a:r>
                        <a:rPr lang="en-US" sz="700" u="none" cap="none" strike="noStrike"/>
                        <a:t> detection with end-to-end automated recognition, handling diverse styles and occlusions effectively.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Performance drops on similar-looking items like bracelets, relies on high-quality labeled datasets, and is limited to predefined </a:t>
                      </a:r>
                      <a:r>
                        <a:rPr lang="en-US" sz="700"/>
                        <a:t>jewellery</a:t>
                      </a:r>
                      <a:r>
                        <a:rPr lang="en-US" sz="700" u="none" cap="none" strike="noStrike"/>
                        <a:t> categories.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228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Applies CNNs and Faster R-CNN for accurate image/video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Faster R-CNN with a CNN backbone to extract features from Yakshagana images, applied region proposal networks (RPN) to locate small jewel regions, followed by ROI pooling and classification layers for precise jewel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detailed dataset info given; tested on public </a:t>
                      </a:r>
                      <a:r>
                        <a:rPr lang="en-US" sz="700"/>
                        <a:t>jewellery</a:t>
                      </a:r>
                      <a:r>
                        <a:rPr lang="en-US" sz="700" u="none" cap="none" strike="noStrike"/>
                        <a:t> item datasets (implied).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mAP and precision using Faster R-CNN for small jewel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Faster R-CNN offers high precision, excels at detecting small </a:t>
                      </a:r>
                      <a:r>
                        <a:rPr lang="en-US" sz="700"/>
                        <a:t>jewellery</a:t>
                      </a:r>
                      <a:r>
                        <a:rPr lang="en-US" sz="700" u="none" cap="none" strike="noStrike"/>
                        <a:t> items in complex images, and leverages deep learning adaptability for reliability.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Computationally intensive, needs large datasets, and is limited to Yakshagana-specific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685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Automates </a:t>
                      </a:r>
                      <a:r>
                        <a:rPr lang="en-US" sz="700"/>
                        <a:t>jewellery</a:t>
                      </a:r>
                      <a:r>
                        <a:rPr lang="en-US" sz="700" u="none" cap="none" strike="noStrike"/>
                        <a:t> tagging via transfer learning and live feeds.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Created an image repository of </a:t>
                      </a:r>
                      <a:r>
                        <a:rPr lang="en-US" sz="700"/>
                        <a:t>jewellery</a:t>
                      </a:r>
                      <a:r>
                        <a:rPr lang="en-US" sz="700" u="none" cap="none" strike="noStrike"/>
                        <a:t>, labeled images by category, trained a transfer learning model, and used OpenCV for real-time classification via live camera feed.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manually created image repository of </a:t>
                      </a:r>
                      <a:r>
                        <a:rPr lang="en-US" sz="700"/>
                        <a:t>jewellery</a:t>
                      </a:r>
                      <a:r>
                        <a:rPr lang="en-US" sz="700" u="none" cap="none" strike="noStrike"/>
                        <a:t> articles for training and validation.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accurate, real-time </a:t>
                      </a:r>
                      <a:r>
                        <a:rPr lang="en-US" sz="700"/>
                        <a:t>jewellery</a:t>
                      </a:r>
                      <a:r>
                        <a:rPr lang="en-US" sz="700" u="none" cap="none" strike="noStrike"/>
                        <a:t> recognition with strong validation metrics.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Automates real-time </a:t>
                      </a:r>
                      <a:r>
                        <a:rPr lang="en-US" sz="700"/>
                        <a:t>jewellery</a:t>
                      </a:r>
                      <a:r>
                        <a:rPr lang="en-US" sz="700" u="none" cap="none" strike="noStrike"/>
                        <a:t> tagging and classification using transfer learning, reducing manual errors, manpower, and enabling accurate live camera-based recognition.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Requires a large, well-labeled image repository, with performance heavily influenced by image quality and lighting, and may struggle with unseen </a:t>
                      </a:r>
                      <a:r>
                        <a:rPr lang="en-US" sz="700"/>
                        <a:t>jewellery</a:t>
                      </a:r>
                      <a:r>
                        <a:rPr lang="en-US" sz="700" u="none" cap="none" strike="noStrike"/>
                        <a:t> types without retraining.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31" name="Google Shape;131;g36e64cf2163_0_42"/>
          <p:cNvSpPr txBox="1"/>
          <p:nvPr>
            <p:ph type="title"/>
          </p:nvPr>
        </p:nvSpPr>
        <p:spPr>
          <a:xfrm>
            <a:off x="2026400" y="1081075"/>
            <a:ext cx="82269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a:t>
            </a:r>
            <a:r>
              <a:rPr lang="en-US" sz="3100">
                <a:solidFill>
                  <a:schemeClr val="dk1"/>
                </a:solidFill>
                <a:latin typeface="Marcellus"/>
                <a:ea typeface="Marcellus"/>
                <a:cs typeface="Marcellus"/>
                <a:sym typeface="Marcellus"/>
              </a:rPr>
              <a:t>Jewellery</a:t>
            </a:r>
            <a:r>
              <a:rPr lang="en-US" sz="3100">
                <a:solidFill>
                  <a:schemeClr val="dk1"/>
                </a:solidFill>
                <a:latin typeface="Marcellus"/>
                <a:ea typeface="Marcellus"/>
                <a:cs typeface="Marcellus"/>
                <a:sym typeface="Marcellus"/>
              </a:rPr>
              <a:t>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6e64cf2163_0_62"/>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37" name="Google Shape;137;g36e64cf2163_0_62"/>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38" name="Google Shape;138;g36e64cf2163_0_62"/>
          <p:cNvGraphicFramePr/>
          <p:nvPr/>
        </p:nvGraphicFramePr>
        <p:xfrm>
          <a:off x="198850" y="1704975"/>
          <a:ext cx="3000000" cy="3000000"/>
        </p:xfrm>
        <a:graphic>
          <a:graphicData uri="http://schemas.openxmlformats.org/drawingml/2006/table">
            <a:tbl>
              <a:tblPr>
                <a:noFill/>
                <a:tableStyleId>{E789EE57-D3B3-4FAE-B9A6-0436663DBF8E}</a:tableStyleId>
              </a:tblPr>
              <a:tblGrid>
                <a:gridCol w="991850"/>
                <a:gridCol w="2302825"/>
                <a:gridCol w="2097625"/>
                <a:gridCol w="1687225"/>
                <a:gridCol w="1801200"/>
                <a:gridCol w="991850"/>
                <a:gridCol w="991850"/>
                <a:gridCol w="991850"/>
              </a:tblGrid>
              <a:tr h="1686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2544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neural network for automatic </a:t>
                      </a:r>
                      <a:r>
                        <a:rPr lang="en-US" sz="700"/>
                        <a:t>jewellery</a:t>
                      </a:r>
                      <a:r>
                        <a:rPr lang="en-US" sz="700" u="none" cap="none" strike="noStrike"/>
                        <a:t> description generation.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computer vision and various image captioning architectures, especially encoder-decoder models, trained on a comprehensive </a:t>
                      </a:r>
                      <a:r>
                        <a:rPr lang="en-US" sz="700"/>
                        <a:t>jewellery</a:t>
                      </a:r>
                      <a:r>
                        <a:rPr lang="en-US" sz="700" u="none" cap="none" strike="noStrike"/>
                        <a:t> image database.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Built a large </a:t>
                      </a:r>
                      <a:r>
                        <a:rPr lang="en-US" sz="700"/>
                        <a:t>jewellery</a:t>
                      </a:r>
                      <a:r>
                        <a:rPr lang="en-US" sz="700" u="none" cap="none" strike="noStrike"/>
                        <a:t> image dataset to train image captioning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captioning accuracy with detailed descriptions of diverse </a:t>
                      </a:r>
                      <a:r>
                        <a:rPr lang="en-US" sz="700"/>
                        <a:t>jewellery</a:t>
                      </a:r>
                      <a:r>
                        <a:rPr lang="en-US" sz="700" u="none" cap="none" strike="noStrike"/>
                        <a: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Assists non-experts with detailed </a:t>
                      </a:r>
                      <a:r>
                        <a:rPr lang="en-US" sz="700"/>
                        <a:t>jewellery</a:t>
                      </a:r>
                      <a:r>
                        <a:rPr lang="en-US" sz="700" u="none" cap="none" strike="noStrike"/>
                        <a:t> insights, generating accurate, hierarchical captions across varied styles.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Depends on image database quality, struggles with rare designs, and requires intensive training for captioning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004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Develops vision method to track gold necklaces for theft prevention.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Improved traditional Gaussian Mixture Model (GMM) with adaptive background subtraction (ABS) for enhanced detection and tracking of gold necklaces.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video/image sequences from gold shops for detection and tracking evaluation.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frame tracking accuracy, outperforming the standard GMM method.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Tracks small, deformable objects effectively with ABS-enhanced accuracy, aiding theft prevention in gold shops.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shop settings, sensitive to occlusion and fast movement, and reliant on lighting and camera quality.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69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Presents mobile-friendly FC-YOLOv4 for fashion item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Developed and compared a custom FC-YOLOv4 model with YOLOv3 and YOLOv4 using a dataset of 13,689 images across 10 categories, evaluated on mobile devices.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 of 13,689 images covering five fashion and five accessories categories.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mAP and IoU with reduced size and mobile efficiency.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Achieves extremely high accuracy (99.84% mAP), optimized for low-RAM mobile devices, and ensures faster detection for efficient e-commerce product categorization.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predefined categories, needs large labeled datasets, and performance varies across smartphone hardware.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[6]</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9" name="Google Shape;139;g36e64cf2163_0_62"/>
          <p:cNvSpPr txBox="1"/>
          <p:nvPr>
            <p:ph type="title"/>
          </p:nvPr>
        </p:nvSpPr>
        <p:spPr>
          <a:xfrm>
            <a:off x="2379600" y="1081075"/>
            <a:ext cx="74328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a:t>
            </a:r>
            <a:r>
              <a:rPr lang="en-US" sz="3100">
                <a:solidFill>
                  <a:schemeClr val="dk1"/>
                </a:solidFill>
                <a:latin typeface="Marcellus"/>
                <a:ea typeface="Marcellus"/>
                <a:cs typeface="Marcellus"/>
                <a:sym typeface="Marcellus"/>
              </a:rPr>
              <a:t>Jewellery</a:t>
            </a:r>
            <a:r>
              <a:rPr lang="en-US" sz="3100">
                <a:solidFill>
                  <a:schemeClr val="dk1"/>
                </a:solidFill>
                <a:latin typeface="Marcellus"/>
                <a:ea typeface="Marcellus"/>
                <a:cs typeface="Marcellus"/>
                <a:sym typeface="Marcellus"/>
              </a:rPr>
              <a:t>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699fdd2416_0_117"/>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45" name="Google Shape;145;g3699fdd2416_0_117"/>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46" name="Google Shape;146;g3699fdd2416_0_117"/>
          <p:cNvGraphicFramePr/>
          <p:nvPr/>
        </p:nvGraphicFramePr>
        <p:xfrm>
          <a:off x="198525" y="2142635"/>
          <a:ext cx="3000000" cy="3000000"/>
        </p:xfrm>
        <a:graphic>
          <a:graphicData uri="http://schemas.openxmlformats.org/drawingml/2006/table">
            <a:tbl>
              <a:tblPr>
                <a:noFill/>
                <a:tableStyleId>{E789EE57-D3B3-4FAE-B9A6-0436663DBF8E}</a:tableStyleId>
              </a:tblPr>
              <a:tblGrid>
                <a:gridCol w="995075"/>
                <a:gridCol w="2310325"/>
                <a:gridCol w="2104450"/>
                <a:gridCol w="1692725"/>
                <a:gridCol w="1807075"/>
                <a:gridCol w="995075"/>
                <a:gridCol w="995075"/>
                <a:gridCol w="995075"/>
              </a:tblGrid>
              <a:tr h="21835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2221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a:t>
                      </a:r>
                      <a:r>
                        <a:rPr lang="en-US" sz="700"/>
                        <a:t>jewellery</a:t>
                      </a:r>
                      <a:r>
                        <a:rPr lang="en-US" sz="700" u="none" cap="none" strike="noStrike"/>
                        <a:t> retrieval using local HSV color histograms.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Extracted feature vectors from five local regions in HSV space, applied a classification module, and matched similarity scores for </a:t>
                      </a:r>
                      <a:r>
                        <a:rPr lang="en-US" sz="700"/>
                        <a:t>jewellery</a:t>
                      </a:r>
                      <a:r>
                        <a:rPr lang="en-US" sz="700" u="none" cap="none" strike="noStrike"/>
                        <a:t> retrieval.</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publicly available </a:t>
                      </a:r>
                      <a:r>
                        <a:rPr lang="en-US" sz="700"/>
                        <a:t>jewellery</a:t>
                      </a:r>
                      <a:r>
                        <a:rPr lang="en-US" sz="700" u="none" cap="none" strike="noStrike"/>
                        <a:t> item retrieval datasets: ringFIR and Fashion Product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Outperformed baselines on ringFIR and Fashion datasets in retrieval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Effective in handling occlusion and shape deformation</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Lightweight and color-focused feature extraction</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Performs well on real-world </a:t>
                      </a:r>
                      <a:r>
                        <a:rPr lang="en-US" sz="700"/>
                        <a:t>jewellery</a:t>
                      </a:r>
                      <a:r>
                        <a:rPr lang="en-US" sz="700" u="none" cap="none" strike="noStrike"/>
                        <a:t>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HSV color space features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May struggle with grayscale or low-color-contrast images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Less robust compared to deep learning-based retrieval methods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[7]</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7" name="Google Shape;147;g3699fdd2416_0_117"/>
          <p:cNvSpPr txBox="1"/>
          <p:nvPr>
            <p:ph type="title"/>
          </p:nvPr>
        </p:nvSpPr>
        <p:spPr>
          <a:xfrm>
            <a:off x="2230650" y="1297413"/>
            <a:ext cx="7730700" cy="357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a:t>
            </a:r>
            <a:r>
              <a:rPr lang="en-US" sz="3100">
                <a:solidFill>
                  <a:schemeClr val="dk1"/>
                </a:solidFill>
                <a:latin typeface="Marcellus"/>
                <a:ea typeface="Marcellus"/>
                <a:cs typeface="Marcellus"/>
                <a:sym typeface="Marcellus"/>
              </a:rPr>
              <a:t>Jewellery</a:t>
            </a:r>
            <a:r>
              <a:rPr lang="en-US" sz="3100">
                <a:solidFill>
                  <a:schemeClr val="dk1"/>
                </a:solidFill>
                <a:latin typeface="Marcellus"/>
                <a:ea typeface="Marcellus"/>
                <a:cs typeface="Marcellus"/>
                <a:sym typeface="Marcellus"/>
              </a:rPr>
              <a:t>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6e64cf2163_0_79"/>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53" name="Google Shape;153;g36e64cf2163_0_7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54" name="Google Shape;154;g36e64cf2163_0_79"/>
          <p:cNvGraphicFramePr/>
          <p:nvPr/>
        </p:nvGraphicFramePr>
        <p:xfrm>
          <a:off x="198850" y="1704975"/>
          <a:ext cx="3000000" cy="3000000"/>
        </p:xfrm>
        <a:graphic>
          <a:graphicData uri="http://schemas.openxmlformats.org/drawingml/2006/table">
            <a:tbl>
              <a:tblPr>
                <a:noFill/>
                <a:tableStyleId>{E789EE57-D3B3-4FAE-B9A6-0436663DBF8E}</a:tableStyleId>
              </a:tblPr>
              <a:tblGrid>
                <a:gridCol w="992800"/>
                <a:gridCol w="2305100"/>
                <a:gridCol w="2099675"/>
                <a:gridCol w="1688875"/>
                <a:gridCol w="1803000"/>
                <a:gridCol w="992800"/>
                <a:gridCol w="992800"/>
                <a:gridCol w="992800"/>
              </a:tblGrid>
              <a:tr h="1696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4667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Compares YOLOv5–v7; YOLOv6 excels.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Created a custom </a:t>
                      </a:r>
                      <a:r>
                        <a:rPr lang="en-US" sz="700"/>
                        <a:t>jewellery</a:t>
                      </a:r>
                      <a:r>
                        <a:rPr lang="en-US" sz="700" u="none" cap="none" strike="noStrike"/>
                        <a:t> dataset, applied data augmentation, and trained multiple YOLO versions to compare their small object detection performance.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custom dataset of </a:t>
                      </a:r>
                      <a:r>
                        <a:rPr lang="en-US" sz="700"/>
                        <a:t>jewellery</a:t>
                      </a:r>
                      <a:r>
                        <a:rPr lang="en-US" sz="700" u="none" cap="none" strike="noStrike"/>
                        <a:t> images captured from a </a:t>
                      </a:r>
                      <a:r>
                        <a:rPr lang="en-US" sz="700"/>
                        <a:t>jewellery</a:t>
                      </a:r>
                      <a:r>
                        <a:rPr lang="en-US" sz="700" u="none" cap="none" strike="noStrike"/>
                        <a:t> store with data augmentation.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YOLOv6 outperformed YOLOv5/YOLOv7 in accuracy, F1, recall, and mAP.</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Targets small object detection using a real-world </a:t>
                      </a:r>
                      <a:r>
                        <a:rPr lang="en-US" sz="700"/>
                        <a:t>jewellery</a:t>
                      </a:r>
                      <a:r>
                        <a:rPr lang="en-US" sz="700" u="none" cap="none" strike="noStrike"/>
                        <a:t> dataset, comparing multiple YOLO versions and highlighting YOLOv6’s superior performance.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 covers only three </a:t>
                      </a:r>
                      <a:r>
                        <a:rPr lang="en-US" sz="700"/>
                        <a:t>jewellery</a:t>
                      </a:r>
                      <a:r>
                        <a:rPr lang="en-US" sz="700" u="none" cap="none" strike="noStrike"/>
                        <a:t> classes, limiting generalization, and lacks full exploration of real-time deployment challenges.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[8]</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CNN-YOLOv7 for </a:t>
                      </a:r>
                      <a:r>
                        <a:rPr lang="en-US" sz="700"/>
                        <a:t>jewellery</a:t>
                      </a:r>
                      <a:r>
                        <a:rPr lang="en-US" sz="700" u="none" cap="none" strike="noStrike"/>
                        <a:t> in smart stores.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a CNN-based YOLOv7 model trained on a custom </a:t>
                      </a:r>
                      <a:r>
                        <a:rPr lang="en-US" sz="700"/>
                        <a:t>jewellery</a:t>
                      </a:r>
                      <a:r>
                        <a:rPr lang="en-US" sz="700" u="none" cap="none" strike="noStrike"/>
                        <a:t> dataset for accurate detection and localization of small </a:t>
                      </a:r>
                      <a:r>
                        <a:rPr lang="en-US" sz="700"/>
                        <a:t>jewellery</a:t>
                      </a:r>
                      <a:r>
                        <a:rPr lang="en-US" sz="700" u="none" cap="none" strike="noStrike"/>
                        <a:t> objects in smart store surveillance.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unique dataset curated specifically for smart store surveillance focused on </a:t>
                      </a:r>
                      <a:r>
                        <a:rPr lang="en-US" sz="700"/>
                        <a:t>jewellery</a:t>
                      </a:r>
                      <a:r>
                        <a:rPr lang="en-US" sz="700" u="none" cap="none" strike="noStrike"/>
                        <a: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strong metrics on custom data using YOLOv7 for lightweight surveillance.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Designed for detecting small, intricate objects in surveillance, this lightweight model delivers high accuracy and real-time efficiency on custom </a:t>
                      </a:r>
                      <a:r>
                        <a:rPr lang="en-US" sz="700"/>
                        <a:t>jewellery</a:t>
                      </a:r>
                      <a:r>
                        <a:rPr lang="en-US" sz="700" u="none" cap="none" strike="noStrike"/>
                        <a:t>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Primarily focused on </a:t>
                      </a:r>
                      <a:r>
                        <a:rPr lang="en-US" sz="700"/>
                        <a:t>jewellery</a:t>
                      </a:r>
                      <a:r>
                        <a:rPr lang="en-US" sz="700" u="none" cap="none" strike="noStrike"/>
                        <a:t>, limiting generalization; may struggle in cluttered or low-light settings and needs a specialized dataset for training.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[9]</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Reviews YOLO/CNN for real-time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Surveyed and analyzed YOLO algorithm versions and CNN architectures for real-time object detection and feature extraction.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original dataset; it’s a review of YOLO and CNN models applied in literature.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Reported higher mAP and FPS, showing YOLO's real-time detection advantage.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Offers high accuracy and real-time speed with efficient CNN-based detection, enabling broad industrial applicability.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May underperform on small or overlapping objects, needs significant computational resources, and relies on high-quality training data.</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[10]</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55" name="Google Shape;155;g36e64cf2163_0_79"/>
          <p:cNvSpPr txBox="1"/>
          <p:nvPr>
            <p:ph type="title"/>
          </p:nvPr>
        </p:nvSpPr>
        <p:spPr>
          <a:xfrm>
            <a:off x="2851825" y="1009650"/>
            <a:ext cx="7251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General Object Detection and Tracking</a:t>
            </a:r>
            <a:endParaRPr sz="3100">
              <a:solidFill>
                <a:schemeClr val="dk1"/>
              </a:solidFill>
              <a:latin typeface="Marcellus"/>
              <a:ea typeface="Marcellus"/>
              <a:cs typeface="Marcellus"/>
              <a:sym typeface="Marcellu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omaiya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2022-02-21T05:08:08Z</dcterms:created>
  <dc:creator>Pushpendra Kumar Dhansoia</dc:creator>
</cp:coreProperties>
</file>